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We’re group 10. What we gonna present is ‘On empirical </a:t>
            </a:r>
            <a:r>
              <a:rPr lang="en-US"/>
              <a:t>comparisons</a:t>
            </a:r>
            <a:r>
              <a:rPr lang="en-US"/>
              <a:t> of optimizers for deep learning’, arXiv 2019.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2716ad285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2716ad285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authors did lots of experiments with different optimizers and suggest that the hyperparameter search space is the single most important factor explaining the rankings.</a:t>
            </a:r>
            <a:endParaRPr/>
          </a:p>
          <a:p>
            <a:pPr indent="0" lvl="0" marL="0" rtl="0" algn="l">
              <a:spcBef>
                <a:spcPts val="0"/>
              </a:spcBef>
              <a:spcAft>
                <a:spcPts val="0"/>
              </a:spcAft>
              <a:buNone/>
            </a:pPr>
            <a:r>
              <a:rPr lang="en-US"/>
              <a:t>They claims the more general optimizers like ADAM, ADGARD, RMSPROP never underperform the ones they can approximate such as SGD, MOMENTUM. </a:t>
            </a:r>
            <a:endParaRPr/>
          </a:p>
          <a:p>
            <a:pPr indent="0" lvl="0" marL="0" rtl="0" algn="l">
              <a:spcBef>
                <a:spcPts val="0"/>
              </a:spcBef>
              <a:spcAft>
                <a:spcPts val="0"/>
              </a:spcAft>
              <a:buNone/>
            </a:pPr>
            <a:r>
              <a:rPr lang="en-US"/>
              <a:t>They suggest the inclusion relationships and found that inclusion relationships between optimizer matter in practice unlike previous </a:t>
            </a:r>
            <a:r>
              <a:rPr lang="en-US"/>
              <a:t>studies</a:t>
            </a:r>
            <a:r>
              <a:rPr lang="en-US"/>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716ad28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716ad28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two empirical studies and benchmarking papers related to optimizer comparison. </a:t>
            </a:r>
            <a:endParaRPr/>
          </a:p>
          <a:p>
            <a:pPr indent="0" lvl="0" marL="0" rtl="0" algn="l">
              <a:spcBef>
                <a:spcPts val="0"/>
              </a:spcBef>
              <a:spcAft>
                <a:spcPts val="0"/>
              </a:spcAft>
              <a:buNone/>
            </a:pPr>
            <a:r>
              <a:rPr lang="en-US"/>
              <a:t>Previous studies on optimizer comparisons show that ADAM, ADGARD, RMSPROP underperform SGD, MOMENTUM for Image classification and language modeling. </a:t>
            </a:r>
            <a:endParaRPr/>
          </a:p>
          <a:p>
            <a:pPr indent="0" lvl="0" marL="0" rtl="0" algn="l">
              <a:spcBef>
                <a:spcPts val="0"/>
              </a:spcBef>
              <a:spcAft>
                <a:spcPts val="0"/>
              </a:spcAft>
              <a:buNone/>
            </a:pPr>
            <a:r>
              <a:rPr lang="en-US">
                <a:solidFill>
                  <a:schemeClr val="dk1"/>
                </a:solidFill>
                <a:highlight>
                  <a:srgbClr val="FDFDFD"/>
                </a:highlight>
              </a:rPr>
              <a:t>They pointed out there is a problem, because those experiments were performed with only learning rate tuning, and fixed default hyperparameters. </a:t>
            </a:r>
            <a:endParaRPr>
              <a:solidFill>
                <a:schemeClr val="dk1"/>
              </a:solidFill>
              <a:highlight>
                <a:srgbClr val="FDFDFD"/>
              </a:highlight>
            </a:endParaRPr>
          </a:p>
          <a:p>
            <a:pPr indent="0" lvl="0" marL="0" rtl="0" algn="l">
              <a:spcBef>
                <a:spcPts val="0"/>
              </a:spcBef>
              <a:spcAft>
                <a:spcPts val="0"/>
              </a:spcAft>
              <a:buNone/>
            </a:pPr>
            <a:r>
              <a:t/>
            </a:r>
            <a:endParaRPr>
              <a:solidFill>
                <a:schemeClr val="dk1"/>
              </a:solidFill>
              <a:highlight>
                <a:srgbClr val="FDFDFD"/>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716ad285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716ad285e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left pane of figure shows experiments reproducing Wilson’s code. With only grid search over the initial learning rate and no other tuning, SGD, MOMENTUM outperform the others like Wilson’s original experiments. </a:t>
            </a:r>
            <a:endParaRPr/>
          </a:p>
          <a:p>
            <a:pPr indent="0" lvl="0" marL="0" rtl="0" algn="l">
              <a:spcBef>
                <a:spcPts val="0"/>
              </a:spcBef>
              <a:spcAft>
                <a:spcPts val="0"/>
              </a:spcAft>
              <a:buNone/>
            </a:pPr>
            <a:r>
              <a:rPr lang="en-US"/>
              <a:t>However tuning MOMENTUM parameter and epsilon with random search, there are no performance gap between optimizers. </a:t>
            </a:r>
            <a:endParaRPr/>
          </a:p>
          <a:p>
            <a:pPr indent="0" lvl="0" marL="0" rtl="0" algn="l">
              <a:spcBef>
                <a:spcPts val="0"/>
              </a:spcBef>
              <a:spcAft>
                <a:spcPts val="0"/>
              </a:spcAft>
              <a:buNone/>
            </a:pPr>
            <a:r>
              <a:rPr lang="en-US"/>
              <a:t>They even get better performance with their own tuning.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716ad285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716ad285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figure shows the results with different tuning protocols for a CNN and LSTM in Schneider et al. </a:t>
            </a:r>
            <a:endParaRPr/>
          </a:p>
          <a:p>
            <a:pPr indent="0" lvl="0" marL="0" rtl="0" algn="l">
              <a:spcBef>
                <a:spcPts val="0"/>
              </a:spcBef>
              <a:spcAft>
                <a:spcPts val="0"/>
              </a:spcAft>
              <a:buNone/>
            </a:pPr>
            <a:r>
              <a:rPr lang="en-US"/>
              <a:t>As reported by Schnedier et al, they only tune the learning rate without tuning the decay schedule or other optimizer hyperparameters.</a:t>
            </a:r>
            <a:endParaRPr/>
          </a:p>
          <a:p>
            <a:pPr indent="0" lvl="0" marL="0" rtl="0" algn="l">
              <a:spcBef>
                <a:spcPts val="0"/>
              </a:spcBef>
              <a:spcAft>
                <a:spcPts val="0"/>
              </a:spcAft>
              <a:buNone/>
            </a:pPr>
            <a:r>
              <a:rPr lang="en-US"/>
              <a:t>But with hyperparameter tuning, it shows completely different results that Adam shows better performance than SGD, MOMENTUM.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716ad285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716ad285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is a detailed idea. </a:t>
            </a:r>
            <a:endParaRPr/>
          </a:p>
          <a:p>
            <a:pPr indent="0" lvl="0" marL="0" rtl="0" algn="l">
              <a:spcBef>
                <a:spcPts val="0"/>
              </a:spcBef>
              <a:spcAft>
                <a:spcPts val="0"/>
              </a:spcAft>
              <a:buNone/>
            </a:pPr>
            <a:r>
              <a:rPr lang="en-US"/>
              <a:t>They start with observation that some optimizers can approximately simulate others. </a:t>
            </a:r>
            <a:endParaRPr/>
          </a:p>
          <a:p>
            <a:pPr indent="0" lvl="0" marL="0" rtl="0" algn="l">
              <a:spcBef>
                <a:spcPts val="0"/>
              </a:spcBef>
              <a:spcAft>
                <a:spcPts val="0"/>
              </a:spcAft>
              <a:buNone/>
            </a:pPr>
            <a:r>
              <a:rPr lang="en-US"/>
              <a:t>They define that the following inclusion relationship between optimizers. </a:t>
            </a:r>
            <a:endParaRPr/>
          </a:p>
          <a:p>
            <a:pPr indent="0" lvl="0" marL="0" rtl="0" algn="l">
              <a:spcBef>
                <a:spcPts val="0"/>
              </a:spcBef>
              <a:spcAft>
                <a:spcPts val="0"/>
              </a:spcAft>
              <a:buNone/>
            </a:pPr>
            <a:r>
              <a:rPr lang="en-US"/>
              <a:t>M, N are update rules for use in a first-order optimization method. M is a subset or specialization of N, if for all phi, there exists a sequence psi, such that for all t and histories. </a:t>
            </a:r>
            <a:endParaRPr/>
          </a:p>
          <a:p>
            <a:pPr indent="0" lvl="0" marL="0" rtl="0" algn="l">
              <a:spcBef>
                <a:spcPts val="0"/>
              </a:spcBef>
              <a:spcAft>
                <a:spcPts val="0"/>
              </a:spcAft>
              <a:buNone/>
            </a:pPr>
            <a:r>
              <a:rPr lang="en-US"/>
              <a:t>For example, MOMENTUM includes SGD, so MOMENTUM with 0 gamma, the next update of MOMENTUM is same as SGD. </a:t>
            </a:r>
            <a:endParaRPr/>
          </a:p>
          <a:p>
            <a:pPr indent="0" lvl="0" marL="0" rtl="0" algn="l">
              <a:spcBef>
                <a:spcPts val="0"/>
              </a:spcBef>
              <a:spcAft>
                <a:spcPts val="0"/>
              </a:spcAft>
              <a:buNone/>
            </a:pPr>
            <a:r>
              <a:rPr lang="en-US"/>
              <a:t>Likewise, RMSPROP could include MOMENTUM and SGD, NADAM include NESTREROV and SGD.</a:t>
            </a:r>
            <a:endParaRPr/>
          </a:p>
          <a:p>
            <a:pPr indent="0" lvl="0" marL="0" rtl="0" algn="l">
              <a:spcBef>
                <a:spcPts val="0"/>
              </a:spcBef>
              <a:spcAft>
                <a:spcPts val="0"/>
              </a:spcAft>
              <a:buNone/>
            </a:pPr>
            <a:r>
              <a:rPr lang="en-US"/>
              <a:t>Some of these inclusion make use of the flexibility of hyperparameter schedules. For example, to approximate MOMENTUM with ADAM, one needs to choose a learning rate schedule that accounts for ADAM’s bias correction. </a:t>
            </a:r>
            <a:endParaRPr/>
          </a:p>
          <a:p>
            <a:pPr indent="0" lvl="0" marL="0" rtl="0" algn="l">
              <a:spcBef>
                <a:spcPts val="0"/>
              </a:spcBef>
              <a:spcAft>
                <a:spcPts val="0"/>
              </a:spcAft>
              <a:buNone/>
            </a:pPr>
            <a:r>
              <a:rPr lang="en-US"/>
              <a:t>And if two optimizers have an inclusion relationship, the more general optimizer can never be worse with respect to any metric of interest, with sufficient hyperparameter tuning.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716ad285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2716ad285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the results for image classification and language modeling. They experiments on lots of models and dataset.</a:t>
            </a:r>
            <a:endParaRPr/>
          </a:p>
          <a:p>
            <a:pPr indent="0" lvl="0" marL="0" rtl="0" algn="l">
              <a:spcBef>
                <a:spcPts val="0"/>
              </a:spcBef>
              <a:spcAft>
                <a:spcPts val="0"/>
              </a:spcAft>
              <a:buNone/>
            </a:pPr>
            <a:r>
              <a:rPr lang="en-US"/>
              <a:t>They set the target error to compare different optimizers in same condition.   </a:t>
            </a:r>
            <a:endParaRPr/>
          </a:p>
          <a:p>
            <a:pPr indent="0" lvl="0" marL="0" rtl="0" algn="l">
              <a:spcBef>
                <a:spcPts val="0"/>
              </a:spcBef>
              <a:spcAft>
                <a:spcPts val="0"/>
              </a:spcAft>
              <a:buNone/>
            </a:pPr>
            <a:r>
              <a:rPr lang="en-US"/>
              <a:t>In particular, they achieved a validation accuracy of 77.1% for ResNet-50 on ImageNet using NADAM with epsilon=9475.</a:t>
            </a:r>
            <a:endParaRPr/>
          </a:p>
          <a:p>
            <a:pPr indent="0" lvl="0" marL="0" rtl="0" algn="l">
              <a:spcBef>
                <a:spcPts val="0"/>
              </a:spcBef>
              <a:spcAft>
                <a:spcPts val="0"/>
              </a:spcAft>
              <a:buNone/>
            </a:pPr>
            <a:r>
              <a:rPr lang="en-US"/>
              <a:t>As you can find, the general method never underperform the one they can approximate. RMSProp shows better performance than MOMENTUM  and SGD, ADAM / MOMENTUM / SGD same, NADAM / NESTEROV / SGD same.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547b93fb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547b93fb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We‘re </a:t>
            </a:r>
            <a:r>
              <a:rPr lang="en-US"/>
              <a:t>planning</a:t>
            </a:r>
            <a:r>
              <a:rPr lang="en-US"/>
              <a:t> to compare different optimizers in specific condition. First is training on artificially noise-added data. Second is training the network with different dropout ratio. </a:t>
            </a:r>
            <a:endParaRPr/>
          </a:p>
          <a:p>
            <a:pPr indent="0" lvl="0" marL="0" rtl="0" algn="l">
              <a:spcBef>
                <a:spcPts val="0"/>
              </a:spcBef>
              <a:spcAft>
                <a:spcPts val="0"/>
              </a:spcAft>
              <a:buNone/>
            </a:pPr>
            <a:r>
              <a:rPr lang="en-US"/>
              <a:t>On research paper, they threw a doubt on prominent results of optimizer comparisons. Likewise, we rethink the effects of optimizer and plan to figure out it </a:t>
            </a:r>
            <a:r>
              <a:rPr lang="en-US"/>
              <a:t>empirically</a:t>
            </a:r>
            <a:r>
              <a:rPr lang="en-US"/>
              <a:t>. </a:t>
            </a:r>
            <a:endParaRPr/>
          </a:p>
          <a:p>
            <a:pPr indent="0" lvl="0" marL="0" rtl="0" algn="l">
              <a:spcBef>
                <a:spcPts val="0"/>
              </a:spcBef>
              <a:spcAft>
                <a:spcPts val="0"/>
              </a:spcAft>
              <a:buNone/>
            </a:pPr>
            <a:r>
              <a:rPr lang="en-US"/>
              <a:t>We are influenced by their comparison methodology. When comparing performance of optimizers, which variable is independent or dependent for experiments is most important to get fair result.</a:t>
            </a:r>
            <a:endParaRPr/>
          </a:p>
          <a:p>
            <a:pPr indent="0" lvl="0" marL="0" rtl="0" algn="l">
              <a:spcBef>
                <a:spcPts val="0"/>
              </a:spcBef>
              <a:spcAft>
                <a:spcPts val="0"/>
              </a:spcAft>
              <a:buNone/>
            </a:pPr>
            <a:r>
              <a:rPr lang="en-US">
                <a:solidFill>
                  <a:schemeClr val="dk1"/>
                </a:solidFill>
                <a:highlight>
                  <a:srgbClr val="FDFDFD"/>
                </a:highlight>
              </a:rPr>
              <a:t>Even with good performance, it would not be the right comparison if this was due to the hyperparameter.</a:t>
            </a:r>
            <a:endParaRPr>
              <a:solidFill>
                <a:schemeClr val="dk1"/>
              </a:solidFill>
              <a:highlight>
                <a:srgbClr val="FDFDFD"/>
              </a:highlight>
            </a:endParaRPr>
          </a:p>
          <a:p>
            <a:pPr indent="0" lvl="0" marL="0" rtl="0" algn="l">
              <a:spcBef>
                <a:spcPts val="0"/>
              </a:spcBef>
              <a:spcAft>
                <a:spcPts val="0"/>
              </a:spcAft>
              <a:buNone/>
            </a:pPr>
            <a:r>
              <a:rPr lang="en-US">
                <a:solidFill>
                  <a:schemeClr val="dk1"/>
                </a:solidFill>
                <a:highlight>
                  <a:srgbClr val="FDFDFD"/>
                </a:highlight>
              </a:rPr>
              <a:t>So with those idea, we will plan to compare their performances fair enough. </a:t>
            </a:r>
            <a:endParaRPr>
              <a:solidFill>
                <a:schemeClr val="dk1"/>
              </a:solidFill>
              <a:highlight>
                <a:srgbClr val="FDFDFD"/>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244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7407"/>
              </a:lnSpc>
              <a:spcBef>
                <a:spcPts val="0"/>
              </a:spcBef>
              <a:spcAft>
                <a:spcPts val="0"/>
              </a:spcAft>
              <a:buClr>
                <a:schemeClr val="dk1"/>
              </a:buClr>
              <a:buSzPts val="1100"/>
              <a:buFont typeface="Arial"/>
              <a:buNone/>
            </a:pPr>
            <a:r>
              <a:rPr lang="en-US" sz="2900">
                <a:highlight>
                  <a:schemeClr val="lt1"/>
                </a:highlight>
                <a:latin typeface="Times New Roman"/>
                <a:ea typeface="Times New Roman"/>
                <a:cs typeface="Times New Roman"/>
                <a:sym typeface="Times New Roman"/>
              </a:rPr>
              <a:t>Midway Presentation:</a:t>
            </a:r>
            <a:endParaRPr sz="2900">
              <a:highlight>
                <a:schemeClr val="lt1"/>
              </a:highlight>
              <a:latin typeface="Times New Roman"/>
              <a:ea typeface="Times New Roman"/>
              <a:cs typeface="Times New Roman"/>
              <a:sym typeface="Times New Roman"/>
            </a:endParaRPr>
          </a:p>
          <a:p>
            <a:pPr indent="0" lvl="0" marL="0" rtl="0" algn="ctr">
              <a:lnSpc>
                <a:spcPct val="107407"/>
              </a:lnSpc>
              <a:spcBef>
                <a:spcPts val="0"/>
              </a:spcBef>
              <a:spcAft>
                <a:spcPts val="0"/>
              </a:spcAft>
              <a:buClr>
                <a:schemeClr val="dk1"/>
              </a:buClr>
              <a:buSzPts val="1100"/>
              <a:buFont typeface="Arial"/>
              <a:buNone/>
            </a:pPr>
            <a:r>
              <a:rPr lang="en-US" sz="2000">
                <a:highlight>
                  <a:schemeClr val="lt1"/>
                </a:highlight>
                <a:latin typeface="Times New Roman"/>
                <a:ea typeface="Times New Roman"/>
                <a:cs typeface="Times New Roman"/>
                <a:sym typeface="Times New Roman"/>
              </a:rPr>
              <a:t>On Empirical </a:t>
            </a:r>
            <a:r>
              <a:rPr lang="en-US" sz="2000">
                <a:highlight>
                  <a:schemeClr val="lt1"/>
                </a:highlight>
                <a:latin typeface="Times New Roman"/>
                <a:ea typeface="Times New Roman"/>
                <a:cs typeface="Times New Roman"/>
                <a:sym typeface="Times New Roman"/>
              </a:rPr>
              <a:t>Comparisons</a:t>
            </a:r>
            <a:r>
              <a:rPr lang="en-US" sz="2000">
                <a:highlight>
                  <a:schemeClr val="lt1"/>
                </a:highlight>
                <a:latin typeface="Times New Roman"/>
                <a:ea typeface="Times New Roman"/>
                <a:cs typeface="Times New Roman"/>
                <a:sym typeface="Times New Roman"/>
              </a:rPr>
              <a:t> of Optimizers for Deep Learning[1]</a:t>
            </a:r>
            <a:endParaRPr sz="2000">
              <a:highlight>
                <a:schemeClr val="lt1"/>
              </a:highlight>
              <a:latin typeface="Times New Roman"/>
              <a:ea typeface="Times New Roman"/>
              <a:cs typeface="Times New Roman"/>
              <a:sym typeface="Times New Roman"/>
            </a:endParaRPr>
          </a:p>
          <a:p>
            <a:pPr indent="0" lvl="0" marL="0" rtl="0" algn="ctr">
              <a:lnSpc>
                <a:spcPct val="100000"/>
              </a:lnSpc>
              <a:spcBef>
                <a:spcPts val="0"/>
              </a:spcBef>
              <a:spcAft>
                <a:spcPts val="0"/>
              </a:spcAft>
              <a:buSzPts val="5200"/>
              <a:buNone/>
            </a:pPr>
            <a:r>
              <a:t/>
            </a:r>
            <a:endParaRPr sz="1750">
              <a:highlight>
                <a:schemeClr val="lt1"/>
              </a:highlight>
            </a:endParaRPr>
          </a:p>
        </p:txBody>
      </p:sp>
      <p:sp>
        <p:nvSpPr>
          <p:cNvPr id="55" name="Google Shape;55;p13"/>
          <p:cNvSpPr txBox="1"/>
          <p:nvPr>
            <p:ph idx="1" type="subTitle"/>
          </p:nvPr>
        </p:nvSpPr>
        <p:spPr>
          <a:xfrm>
            <a:off x="311700" y="2522100"/>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605"/>
              <a:buFont typeface="Arial"/>
              <a:buNone/>
            </a:pPr>
            <a:r>
              <a:rPr lang="en-US" sz="1400">
                <a:solidFill>
                  <a:schemeClr val="dk1"/>
                </a:solidFill>
                <a:highlight>
                  <a:schemeClr val="lt1"/>
                </a:highlight>
                <a:latin typeface="Times New Roman"/>
                <a:ea typeface="Times New Roman"/>
                <a:cs typeface="Times New Roman"/>
                <a:sym typeface="Times New Roman"/>
              </a:rPr>
              <a:t>Group 10</a:t>
            </a:r>
            <a:endParaRPr sz="1400">
              <a:solidFill>
                <a:schemeClr val="dk1"/>
              </a:solidFill>
              <a:highlight>
                <a:schemeClr val="lt1"/>
              </a:highlight>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ts val="605"/>
              <a:buFont typeface="Arial"/>
              <a:buNone/>
            </a:pPr>
            <a:r>
              <a:t/>
            </a:r>
            <a:endParaRPr sz="1400">
              <a:solidFill>
                <a:schemeClr val="dk1"/>
              </a:solidFill>
              <a:highlight>
                <a:schemeClr val="lt1"/>
              </a:highlight>
              <a:latin typeface="Times New Roman"/>
              <a:ea typeface="Times New Roman"/>
              <a:cs typeface="Times New Roman"/>
              <a:sym typeface="Times New Roman"/>
            </a:endParaRPr>
          </a:p>
          <a:p>
            <a:pPr indent="0" lvl="0" marL="0" rtl="0" algn="ctr">
              <a:lnSpc>
                <a:spcPct val="90000"/>
              </a:lnSpc>
              <a:spcBef>
                <a:spcPts val="0"/>
              </a:spcBef>
              <a:spcAft>
                <a:spcPts val="0"/>
              </a:spcAft>
              <a:buClr>
                <a:schemeClr val="dk1"/>
              </a:buClr>
              <a:buSzPts val="605"/>
              <a:buFont typeface="Arial"/>
              <a:buNone/>
            </a:pPr>
            <a:r>
              <a:rPr lang="en-US" sz="1400">
                <a:solidFill>
                  <a:schemeClr val="dk1"/>
                </a:solidFill>
                <a:highlight>
                  <a:schemeClr val="lt1"/>
                </a:highlight>
                <a:latin typeface="Times New Roman"/>
                <a:ea typeface="Times New Roman"/>
                <a:cs typeface="Times New Roman"/>
                <a:sym typeface="Times New Roman"/>
              </a:rPr>
              <a:t>Yoonwoo Jeong	Jaejun Hwang	Yunseon Choi</a:t>
            </a:r>
            <a:endParaRPr sz="1400">
              <a:solidFill>
                <a:schemeClr val="dk1"/>
              </a:solidFill>
              <a:highlight>
                <a:schemeClr val="lt1"/>
              </a:highlight>
              <a:latin typeface="Times New Roman"/>
              <a:ea typeface="Times New Roman"/>
              <a:cs typeface="Times New Roman"/>
              <a:sym typeface="Times New Roman"/>
            </a:endParaRPr>
          </a:p>
          <a:p>
            <a:pPr indent="0" lvl="0" marL="0" rtl="0" algn="ctr">
              <a:lnSpc>
                <a:spcPct val="90000"/>
              </a:lnSpc>
              <a:spcBef>
                <a:spcPts val="0"/>
              </a:spcBef>
              <a:spcAft>
                <a:spcPts val="0"/>
              </a:spcAft>
              <a:buSzPts val="1540"/>
              <a:buNone/>
            </a:pPr>
            <a:r>
              <a:t/>
            </a:r>
            <a:endParaRPr sz="1400"/>
          </a:p>
        </p:txBody>
      </p:sp>
      <p:cxnSp>
        <p:nvCxnSpPr>
          <p:cNvPr id="56" name="Google Shape;56;p13"/>
          <p:cNvCxnSpPr/>
          <p:nvPr/>
        </p:nvCxnSpPr>
        <p:spPr>
          <a:xfrm>
            <a:off x="679650" y="2492300"/>
            <a:ext cx="7784700" cy="0"/>
          </a:xfrm>
          <a:prstGeom prst="straightConnector1">
            <a:avLst/>
          </a:prstGeom>
          <a:noFill/>
          <a:ln cap="flat" cmpd="sng" w="9525">
            <a:solidFill>
              <a:srgbClr val="0E4A84"/>
            </a:solidFill>
            <a:prstDash val="solid"/>
            <a:round/>
            <a:headEnd len="sm" w="sm" type="none"/>
            <a:tailEnd len="sm" w="sm" type="none"/>
          </a:ln>
        </p:spPr>
      </p:cxnSp>
      <p:sp>
        <p:nvSpPr>
          <p:cNvPr id="57" name="Google Shape;57;p13"/>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txBox="1"/>
          <p:nvPr/>
        </p:nvSpPr>
        <p:spPr>
          <a:xfrm>
            <a:off x="0" y="4687450"/>
            <a:ext cx="8155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latin typeface="Times New Roman"/>
                <a:ea typeface="Times New Roman"/>
                <a:cs typeface="Times New Roman"/>
                <a:sym typeface="Times New Roman"/>
              </a:rPr>
              <a:t>[1]</a:t>
            </a:r>
            <a:r>
              <a:rPr lang="en-US" sz="800">
                <a:solidFill>
                  <a:srgbClr val="222222"/>
                </a:solidFill>
                <a:highlight>
                  <a:srgbClr val="FFFFFF"/>
                </a:highlight>
                <a:latin typeface="Times New Roman"/>
                <a:ea typeface="Times New Roman"/>
                <a:cs typeface="Times New Roman"/>
                <a:sym typeface="Times New Roman"/>
              </a:rPr>
              <a:t>Choi, Dami, et al. "On empirical comparisons of optimizers for deep learning." </a:t>
            </a:r>
            <a:r>
              <a:rPr i="1" lang="en-US" sz="800">
                <a:solidFill>
                  <a:srgbClr val="222222"/>
                </a:solidFill>
                <a:highlight>
                  <a:srgbClr val="FFFFFF"/>
                </a:highlight>
                <a:latin typeface="Times New Roman"/>
                <a:ea typeface="Times New Roman"/>
                <a:cs typeface="Times New Roman"/>
                <a:sym typeface="Times New Roman"/>
              </a:rPr>
              <a:t>arXiv preprint arXiv:1910.05446</a:t>
            </a:r>
            <a:r>
              <a:rPr lang="en-US" sz="800">
                <a:solidFill>
                  <a:srgbClr val="222222"/>
                </a:solidFill>
                <a:highlight>
                  <a:srgbClr val="FFFFFF"/>
                </a:highlight>
                <a:latin typeface="Times New Roman"/>
                <a:ea typeface="Times New Roman"/>
                <a:cs typeface="Times New Roman"/>
                <a:sym typeface="Times New Roman"/>
              </a:rPr>
              <a:t> (2019).</a:t>
            </a:r>
            <a:endParaRPr sz="8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0" y="-7400"/>
            <a:ext cx="9144000" cy="532800"/>
          </a:xfrm>
          <a:prstGeom prst="rect">
            <a:avLst/>
          </a:prstGeom>
          <a:solidFill>
            <a:srgbClr val="0E4A84"/>
          </a:solidFill>
          <a:ln cap="flat" cmpd="sng" w="9525">
            <a:solidFill>
              <a:srgbClr val="0E4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64" name="Google Shape;64;p14"/>
          <p:cNvCxnSpPr/>
          <p:nvPr/>
        </p:nvCxnSpPr>
        <p:spPr>
          <a:xfrm>
            <a:off x="100475" y="195700"/>
            <a:ext cx="3293400" cy="0"/>
          </a:xfrm>
          <a:prstGeom prst="straightConnector1">
            <a:avLst/>
          </a:prstGeom>
          <a:noFill/>
          <a:ln cap="flat" cmpd="sng" w="9525">
            <a:solidFill>
              <a:schemeClr val="lt1"/>
            </a:solidFill>
            <a:prstDash val="solid"/>
            <a:round/>
            <a:headEnd len="med" w="med" type="none"/>
            <a:tailEnd len="med" w="med" type="none"/>
          </a:ln>
        </p:spPr>
      </p:cxnSp>
      <p:sp>
        <p:nvSpPr>
          <p:cNvPr id="65" name="Google Shape;65;p14"/>
          <p:cNvSpPr txBox="1"/>
          <p:nvPr/>
        </p:nvSpPr>
        <p:spPr>
          <a:xfrm>
            <a:off x="30975" y="-52550"/>
            <a:ext cx="171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Times New Roman"/>
                <a:ea typeface="Times New Roman"/>
                <a:cs typeface="Times New Roman"/>
                <a:sym typeface="Times New Roman"/>
              </a:rPr>
              <a:t>Abstract</a:t>
            </a:r>
            <a:endParaRPr sz="1000">
              <a:solidFill>
                <a:schemeClr val="lt2"/>
              </a:solidFill>
              <a:latin typeface="Times New Roman"/>
              <a:ea typeface="Times New Roman"/>
              <a:cs typeface="Times New Roman"/>
              <a:sym typeface="Times New Roman"/>
            </a:endParaRPr>
          </a:p>
        </p:txBody>
      </p:sp>
      <p:sp>
        <p:nvSpPr>
          <p:cNvPr id="66" name="Google Shape;66;p14"/>
          <p:cNvSpPr txBox="1"/>
          <p:nvPr/>
        </p:nvSpPr>
        <p:spPr>
          <a:xfrm>
            <a:off x="30975" y="139450"/>
            <a:ext cx="9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a:solidFill>
                  <a:schemeClr val="lt1"/>
                </a:solidFill>
                <a:latin typeface="Times New Roman"/>
                <a:ea typeface="Times New Roman"/>
                <a:cs typeface="Times New Roman"/>
                <a:sym typeface="Times New Roman"/>
              </a:rPr>
              <a:t>On Empirical Comparisons of Optimizers for Deep Learning</a:t>
            </a:r>
            <a:endParaRPr b="1" sz="1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lt1"/>
              </a:solidFill>
              <a:latin typeface="Times New Roman"/>
              <a:ea typeface="Times New Roman"/>
              <a:cs typeface="Times New Roman"/>
              <a:sym typeface="Times New Roman"/>
            </a:endParaRPr>
          </a:p>
        </p:txBody>
      </p:sp>
      <p:sp>
        <p:nvSpPr>
          <p:cNvPr id="67" name="Google Shape;67;p14"/>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0" y="627300"/>
            <a:ext cx="8632200" cy="985200"/>
          </a:xfrm>
          <a:prstGeom prst="rect">
            <a:avLst/>
          </a:prstGeom>
          <a:no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SzPts val="1300"/>
              <a:buFont typeface="Helvetica Neue"/>
              <a:buChar char="✓"/>
            </a:pPr>
            <a:r>
              <a:rPr lang="en-US" sz="1300">
                <a:latin typeface="Helvetica Neue"/>
                <a:ea typeface="Helvetica Neue"/>
                <a:cs typeface="Helvetica Neue"/>
                <a:sym typeface="Helvetica Neue"/>
              </a:rPr>
              <a:t>The hyperparameter search space  ⇒  Single most important factor explaining the rankings</a:t>
            </a:r>
            <a:endParaRPr sz="1300">
              <a:latin typeface="Helvetica Neue"/>
              <a:ea typeface="Helvetica Neue"/>
              <a:cs typeface="Helvetica Neue"/>
              <a:sym typeface="Helvetica Neue"/>
            </a:endParaRPr>
          </a:p>
          <a:p>
            <a:pPr indent="-311150" lvl="0" marL="457200" rtl="0" algn="l">
              <a:lnSpc>
                <a:spcPct val="150000"/>
              </a:lnSpc>
              <a:spcBef>
                <a:spcPts val="0"/>
              </a:spcBef>
              <a:spcAft>
                <a:spcPts val="0"/>
              </a:spcAft>
              <a:buSzPts val="1300"/>
              <a:buFont typeface="Helvetica Neue"/>
              <a:buChar char="✓"/>
            </a:pPr>
            <a:r>
              <a:rPr lang="en-US" sz="1300">
                <a:latin typeface="Helvetica Neue"/>
                <a:ea typeface="Helvetica Neue"/>
                <a:cs typeface="Helvetica Neue"/>
                <a:sym typeface="Helvetica Neue"/>
              </a:rPr>
              <a:t>With great tuning effort, </a:t>
            </a:r>
            <a:r>
              <a:rPr i="1" lang="en-US" sz="1300">
                <a:latin typeface="Helvetica Neue"/>
                <a:ea typeface="Helvetica Neue"/>
                <a:cs typeface="Helvetica Neue"/>
                <a:sym typeface="Helvetica Neue"/>
              </a:rPr>
              <a:t>Adam</a:t>
            </a:r>
            <a:r>
              <a:rPr lang="en-US" sz="1300">
                <a:latin typeface="Helvetica Neue"/>
                <a:ea typeface="Helvetica Neue"/>
                <a:cs typeface="Helvetica Neue"/>
                <a:sym typeface="Helvetica Neue"/>
              </a:rPr>
              <a:t> should never underperform </a:t>
            </a:r>
            <a:r>
              <a:rPr i="1" lang="en-US" sz="1300">
                <a:latin typeface="Helvetica Neue"/>
                <a:ea typeface="Helvetica Neue"/>
                <a:cs typeface="Helvetica Neue"/>
                <a:sym typeface="Helvetica Neue"/>
              </a:rPr>
              <a:t>momentum</a:t>
            </a:r>
            <a:endParaRPr i="1" sz="1300">
              <a:latin typeface="Helvetica Neue"/>
              <a:ea typeface="Helvetica Neue"/>
              <a:cs typeface="Helvetica Neue"/>
              <a:sym typeface="Helvetica Neue"/>
            </a:endParaRPr>
          </a:p>
          <a:p>
            <a:pPr indent="-311150" lvl="0" marL="457200" rtl="0" algn="l">
              <a:lnSpc>
                <a:spcPct val="150000"/>
              </a:lnSpc>
              <a:spcBef>
                <a:spcPts val="0"/>
              </a:spcBef>
              <a:spcAft>
                <a:spcPts val="0"/>
              </a:spcAft>
              <a:buSzPts val="1300"/>
              <a:buFont typeface="Helvetica Neue"/>
              <a:buChar char="✓"/>
            </a:pPr>
            <a:r>
              <a:rPr lang="en-US" sz="1300">
                <a:latin typeface="Helvetica Neue"/>
                <a:ea typeface="Helvetica Neue"/>
                <a:cs typeface="Helvetica Neue"/>
                <a:sym typeface="Helvetica Neue"/>
              </a:rPr>
              <a:t>Inclusion relationships between optimizers matters in practice</a:t>
            </a:r>
            <a:endParaRPr sz="1300">
              <a:latin typeface="Helvetica Neue"/>
              <a:ea typeface="Helvetica Neue"/>
              <a:cs typeface="Helvetica Neue"/>
              <a:sym typeface="Helvetica Neue"/>
            </a:endParaRPr>
          </a:p>
        </p:txBody>
      </p:sp>
      <p:pic>
        <p:nvPicPr>
          <p:cNvPr id="69" name="Google Shape;69;p14"/>
          <p:cNvPicPr preferRelativeResize="0"/>
          <p:nvPr/>
        </p:nvPicPr>
        <p:blipFill>
          <a:blip r:embed="rId3">
            <a:alphaModFix/>
          </a:blip>
          <a:stretch>
            <a:fillRect/>
          </a:stretch>
        </p:blipFill>
        <p:spPr>
          <a:xfrm>
            <a:off x="1755725" y="1714400"/>
            <a:ext cx="5120748" cy="3077949"/>
          </a:xfrm>
          <a:prstGeom prst="rect">
            <a:avLst/>
          </a:prstGeom>
          <a:noFill/>
          <a:ln>
            <a:noFill/>
          </a:ln>
        </p:spPr>
      </p:pic>
      <p:sp>
        <p:nvSpPr>
          <p:cNvPr id="70" name="Google Shape;70;p14"/>
          <p:cNvSpPr/>
          <p:nvPr/>
        </p:nvSpPr>
        <p:spPr>
          <a:xfrm>
            <a:off x="1781075" y="1760700"/>
            <a:ext cx="2518800" cy="11697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1785150" y="1772925"/>
            <a:ext cx="5098675" cy="2971150"/>
          </a:xfrm>
          <a:custGeom>
            <a:rect b="b" l="l" r="r" t="t"/>
            <a:pathLst>
              <a:path extrusionOk="0" h="118846" w="203947">
                <a:moveTo>
                  <a:pt x="104011" y="0"/>
                </a:moveTo>
                <a:lnTo>
                  <a:pt x="203947" y="0"/>
                </a:lnTo>
                <a:lnTo>
                  <a:pt x="203947" y="118846"/>
                </a:lnTo>
                <a:lnTo>
                  <a:pt x="0" y="118846"/>
                </a:lnTo>
                <a:lnTo>
                  <a:pt x="0" y="47604"/>
                </a:lnTo>
                <a:lnTo>
                  <a:pt x="103522" y="47604"/>
                </a:lnTo>
                <a:close/>
              </a:path>
            </a:pathLst>
          </a:custGeom>
          <a:noFill/>
          <a:ln cap="flat" cmpd="sng" w="9525">
            <a:solidFill>
              <a:schemeClr val="accent4"/>
            </a:solidFill>
            <a:prstDash val="solid"/>
            <a:round/>
            <a:headEnd len="med" w="med" type="none"/>
            <a:tailEnd len="med" w="med" type="none"/>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p:nvPr/>
        </p:nvSpPr>
        <p:spPr>
          <a:xfrm>
            <a:off x="0" y="-7400"/>
            <a:ext cx="9144000" cy="532800"/>
          </a:xfrm>
          <a:prstGeom prst="rect">
            <a:avLst/>
          </a:prstGeom>
          <a:solidFill>
            <a:srgbClr val="0E4A84"/>
          </a:solidFill>
          <a:ln cap="flat" cmpd="sng" w="9525">
            <a:solidFill>
              <a:srgbClr val="0E4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77" name="Google Shape;77;p15"/>
          <p:cNvCxnSpPr/>
          <p:nvPr/>
        </p:nvCxnSpPr>
        <p:spPr>
          <a:xfrm>
            <a:off x="100475" y="195700"/>
            <a:ext cx="3293400" cy="0"/>
          </a:xfrm>
          <a:prstGeom prst="straightConnector1">
            <a:avLst/>
          </a:prstGeom>
          <a:noFill/>
          <a:ln cap="flat" cmpd="sng" w="9525">
            <a:solidFill>
              <a:schemeClr val="lt1"/>
            </a:solidFill>
            <a:prstDash val="solid"/>
            <a:round/>
            <a:headEnd len="med" w="med" type="none"/>
            <a:tailEnd len="med" w="med" type="none"/>
          </a:ln>
        </p:spPr>
      </p:cxnSp>
      <p:sp>
        <p:nvSpPr>
          <p:cNvPr id="78" name="Google Shape;78;p15"/>
          <p:cNvSpPr txBox="1"/>
          <p:nvPr/>
        </p:nvSpPr>
        <p:spPr>
          <a:xfrm>
            <a:off x="30975" y="-52550"/>
            <a:ext cx="171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Times New Roman"/>
                <a:ea typeface="Times New Roman"/>
                <a:cs typeface="Times New Roman"/>
                <a:sym typeface="Times New Roman"/>
              </a:rPr>
              <a:t>Intuition</a:t>
            </a:r>
            <a:endParaRPr sz="1000">
              <a:solidFill>
                <a:schemeClr val="lt2"/>
              </a:solidFill>
              <a:latin typeface="Times New Roman"/>
              <a:ea typeface="Times New Roman"/>
              <a:cs typeface="Times New Roman"/>
              <a:sym typeface="Times New Roman"/>
            </a:endParaRPr>
          </a:p>
        </p:txBody>
      </p:sp>
      <p:sp>
        <p:nvSpPr>
          <p:cNvPr id="79" name="Google Shape;79;p15"/>
          <p:cNvSpPr txBox="1"/>
          <p:nvPr/>
        </p:nvSpPr>
        <p:spPr>
          <a:xfrm>
            <a:off x="30975" y="139450"/>
            <a:ext cx="9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a:solidFill>
                  <a:schemeClr val="lt1"/>
                </a:solidFill>
                <a:latin typeface="Times New Roman"/>
                <a:ea typeface="Times New Roman"/>
                <a:cs typeface="Times New Roman"/>
                <a:sym typeface="Times New Roman"/>
              </a:rPr>
              <a:t>Prior Problems</a:t>
            </a:r>
            <a:endParaRPr b="1" sz="1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lt1"/>
              </a:solidFill>
              <a:latin typeface="Times New Roman"/>
              <a:ea typeface="Times New Roman"/>
              <a:cs typeface="Times New Roman"/>
              <a:sym typeface="Times New Roman"/>
            </a:endParaRPr>
          </a:p>
        </p:txBody>
      </p:sp>
      <p:sp>
        <p:nvSpPr>
          <p:cNvPr id="80" name="Google Shape;80;p15"/>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5"/>
          <p:cNvPicPr preferRelativeResize="0"/>
          <p:nvPr/>
        </p:nvPicPr>
        <p:blipFill>
          <a:blip r:embed="rId3">
            <a:alphaModFix/>
          </a:blip>
          <a:stretch>
            <a:fillRect/>
          </a:stretch>
        </p:blipFill>
        <p:spPr>
          <a:xfrm>
            <a:off x="100475" y="916875"/>
            <a:ext cx="3886602" cy="1706075"/>
          </a:xfrm>
          <a:prstGeom prst="rect">
            <a:avLst/>
          </a:prstGeom>
          <a:noFill/>
          <a:ln>
            <a:noFill/>
          </a:ln>
        </p:spPr>
      </p:pic>
      <p:pic>
        <p:nvPicPr>
          <p:cNvPr id="82" name="Google Shape;82;p15"/>
          <p:cNvPicPr preferRelativeResize="0"/>
          <p:nvPr/>
        </p:nvPicPr>
        <p:blipFill>
          <a:blip r:embed="rId4">
            <a:alphaModFix/>
          </a:blip>
          <a:stretch>
            <a:fillRect/>
          </a:stretch>
        </p:blipFill>
        <p:spPr>
          <a:xfrm>
            <a:off x="100475" y="2791650"/>
            <a:ext cx="3886602" cy="1572881"/>
          </a:xfrm>
          <a:prstGeom prst="rect">
            <a:avLst/>
          </a:prstGeom>
          <a:noFill/>
          <a:ln>
            <a:noFill/>
          </a:ln>
        </p:spPr>
      </p:pic>
      <p:sp>
        <p:nvSpPr>
          <p:cNvPr id="83" name="Google Shape;83;p15"/>
          <p:cNvSpPr txBox="1"/>
          <p:nvPr/>
        </p:nvSpPr>
        <p:spPr>
          <a:xfrm>
            <a:off x="99625" y="586900"/>
            <a:ext cx="4147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latin typeface="Times New Roman"/>
                <a:ea typeface="Times New Roman"/>
                <a:cs typeface="Times New Roman"/>
                <a:sym typeface="Times New Roman"/>
              </a:rPr>
              <a:t>Wilson et al., The Marginal Value of Adaptive Gradient Methods in Machine Learning, </a:t>
            </a:r>
            <a:endParaRPr b="1" sz="800">
              <a:latin typeface="Times New Roman"/>
              <a:ea typeface="Times New Roman"/>
              <a:cs typeface="Times New Roman"/>
              <a:sym typeface="Times New Roman"/>
            </a:endParaRPr>
          </a:p>
          <a:p>
            <a:pPr indent="0" lvl="0" marL="0" rtl="0" algn="l">
              <a:spcBef>
                <a:spcPts val="0"/>
              </a:spcBef>
              <a:spcAft>
                <a:spcPts val="0"/>
              </a:spcAft>
              <a:buNone/>
            </a:pPr>
            <a:r>
              <a:rPr b="1" i="1" lang="en-US" sz="800">
                <a:latin typeface="Times New Roman"/>
                <a:ea typeface="Times New Roman"/>
                <a:cs typeface="Times New Roman"/>
                <a:sym typeface="Times New Roman"/>
              </a:rPr>
              <a:t>NeurIPS 2017</a:t>
            </a:r>
            <a:endParaRPr b="1" i="1" sz="800">
              <a:latin typeface="Times New Roman"/>
              <a:ea typeface="Times New Roman"/>
              <a:cs typeface="Times New Roman"/>
              <a:sym typeface="Times New Roman"/>
            </a:endParaRPr>
          </a:p>
        </p:txBody>
      </p:sp>
      <p:sp>
        <p:nvSpPr>
          <p:cNvPr id="84" name="Google Shape;84;p15"/>
          <p:cNvSpPr txBox="1"/>
          <p:nvPr/>
        </p:nvSpPr>
        <p:spPr>
          <a:xfrm>
            <a:off x="4490725" y="586900"/>
            <a:ext cx="4147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latin typeface="Times New Roman"/>
                <a:ea typeface="Times New Roman"/>
                <a:cs typeface="Times New Roman"/>
                <a:sym typeface="Times New Roman"/>
              </a:rPr>
              <a:t>Schneider et al., DeepOBS: A Deep Learning Optimizer Benchmark Suite, </a:t>
            </a:r>
            <a:r>
              <a:rPr b="1" i="1" lang="en-US" sz="800">
                <a:latin typeface="Times New Roman"/>
                <a:ea typeface="Times New Roman"/>
                <a:cs typeface="Times New Roman"/>
                <a:sym typeface="Times New Roman"/>
              </a:rPr>
              <a:t>arXiv 2019 </a:t>
            </a:r>
            <a:endParaRPr b="1" i="1" sz="800">
              <a:latin typeface="Times New Roman"/>
              <a:ea typeface="Times New Roman"/>
              <a:cs typeface="Times New Roman"/>
              <a:sym typeface="Times New Roman"/>
            </a:endParaRPr>
          </a:p>
        </p:txBody>
      </p:sp>
      <p:sp>
        <p:nvSpPr>
          <p:cNvPr id="85" name="Google Shape;85;p15"/>
          <p:cNvSpPr/>
          <p:nvPr/>
        </p:nvSpPr>
        <p:spPr>
          <a:xfrm>
            <a:off x="130425" y="933325"/>
            <a:ext cx="489000" cy="191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130425" y="2791650"/>
            <a:ext cx="489000" cy="191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2544825" y="3983350"/>
            <a:ext cx="589500" cy="92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2444550" y="2179425"/>
            <a:ext cx="589500" cy="92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5"/>
          <p:cNvPicPr preferRelativeResize="0"/>
          <p:nvPr/>
        </p:nvPicPr>
        <p:blipFill>
          <a:blip r:embed="rId5">
            <a:alphaModFix/>
          </a:blip>
          <a:stretch>
            <a:fillRect/>
          </a:stretch>
        </p:blipFill>
        <p:spPr>
          <a:xfrm>
            <a:off x="4237627" y="956200"/>
            <a:ext cx="4653410" cy="36724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p:nvPr/>
        </p:nvSpPr>
        <p:spPr>
          <a:xfrm>
            <a:off x="0" y="-7400"/>
            <a:ext cx="9144000" cy="532800"/>
          </a:xfrm>
          <a:prstGeom prst="rect">
            <a:avLst/>
          </a:prstGeom>
          <a:solidFill>
            <a:srgbClr val="0E4A84"/>
          </a:solidFill>
          <a:ln cap="flat" cmpd="sng" w="9525">
            <a:solidFill>
              <a:srgbClr val="0E4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95" name="Google Shape;95;p16"/>
          <p:cNvCxnSpPr/>
          <p:nvPr/>
        </p:nvCxnSpPr>
        <p:spPr>
          <a:xfrm>
            <a:off x="100475" y="195700"/>
            <a:ext cx="3293400" cy="0"/>
          </a:xfrm>
          <a:prstGeom prst="straightConnector1">
            <a:avLst/>
          </a:prstGeom>
          <a:noFill/>
          <a:ln cap="flat" cmpd="sng" w="9525">
            <a:solidFill>
              <a:schemeClr val="lt1"/>
            </a:solidFill>
            <a:prstDash val="solid"/>
            <a:round/>
            <a:headEnd len="med" w="med" type="none"/>
            <a:tailEnd len="med" w="med" type="none"/>
          </a:ln>
        </p:spPr>
      </p:cxnSp>
      <p:sp>
        <p:nvSpPr>
          <p:cNvPr id="96" name="Google Shape;96;p16"/>
          <p:cNvSpPr txBox="1"/>
          <p:nvPr/>
        </p:nvSpPr>
        <p:spPr>
          <a:xfrm>
            <a:off x="30975" y="-52550"/>
            <a:ext cx="171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Times New Roman"/>
                <a:ea typeface="Times New Roman"/>
                <a:cs typeface="Times New Roman"/>
                <a:sym typeface="Times New Roman"/>
              </a:rPr>
              <a:t>Intuition</a:t>
            </a:r>
            <a:endParaRPr sz="1000">
              <a:solidFill>
                <a:schemeClr val="lt2"/>
              </a:solidFill>
              <a:latin typeface="Times New Roman"/>
              <a:ea typeface="Times New Roman"/>
              <a:cs typeface="Times New Roman"/>
              <a:sym typeface="Times New Roman"/>
            </a:endParaRPr>
          </a:p>
        </p:txBody>
      </p:sp>
      <p:sp>
        <p:nvSpPr>
          <p:cNvPr id="97" name="Google Shape;97;p16"/>
          <p:cNvSpPr txBox="1"/>
          <p:nvPr/>
        </p:nvSpPr>
        <p:spPr>
          <a:xfrm>
            <a:off x="30975" y="139450"/>
            <a:ext cx="9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a:solidFill>
                  <a:schemeClr val="lt1"/>
                </a:solidFill>
                <a:latin typeface="Times New Roman"/>
                <a:ea typeface="Times New Roman"/>
                <a:cs typeface="Times New Roman"/>
                <a:sym typeface="Times New Roman"/>
              </a:rPr>
              <a:t>Prior Problems</a:t>
            </a:r>
            <a:endParaRPr b="1" sz="1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lt1"/>
              </a:solidFill>
              <a:latin typeface="Times New Roman"/>
              <a:ea typeface="Times New Roman"/>
              <a:cs typeface="Times New Roman"/>
              <a:sym typeface="Times New Roman"/>
            </a:endParaRPr>
          </a:p>
        </p:txBody>
      </p:sp>
      <p:sp>
        <p:nvSpPr>
          <p:cNvPr id="98" name="Google Shape;98;p16"/>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 name="Google Shape;99;p16"/>
          <p:cNvPicPr preferRelativeResize="0"/>
          <p:nvPr/>
        </p:nvPicPr>
        <p:blipFill>
          <a:blip r:embed="rId3">
            <a:alphaModFix/>
          </a:blip>
          <a:stretch>
            <a:fillRect/>
          </a:stretch>
        </p:blipFill>
        <p:spPr>
          <a:xfrm>
            <a:off x="152400" y="968950"/>
            <a:ext cx="8839204" cy="28054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p:nvPr/>
        </p:nvSpPr>
        <p:spPr>
          <a:xfrm>
            <a:off x="0" y="-7400"/>
            <a:ext cx="9144000" cy="532800"/>
          </a:xfrm>
          <a:prstGeom prst="rect">
            <a:avLst/>
          </a:prstGeom>
          <a:solidFill>
            <a:srgbClr val="0E4A84"/>
          </a:solidFill>
          <a:ln cap="flat" cmpd="sng" w="9525">
            <a:solidFill>
              <a:srgbClr val="0E4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105" name="Google Shape;105;p17"/>
          <p:cNvCxnSpPr/>
          <p:nvPr/>
        </p:nvCxnSpPr>
        <p:spPr>
          <a:xfrm>
            <a:off x="100475" y="195700"/>
            <a:ext cx="3293400" cy="0"/>
          </a:xfrm>
          <a:prstGeom prst="straightConnector1">
            <a:avLst/>
          </a:prstGeom>
          <a:noFill/>
          <a:ln cap="flat" cmpd="sng" w="9525">
            <a:solidFill>
              <a:schemeClr val="lt1"/>
            </a:solidFill>
            <a:prstDash val="solid"/>
            <a:round/>
            <a:headEnd len="med" w="med" type="none"/>
            <a:tailEnd len="med" w="med" type="none"/>
          </a:ln>
        </p:spPr>
      </p:cxnSp>
      <p:sp>
        <p:nvSpPr>
          <p:cNvPr id="106" name="Google Shape;106;p17"/>
          <p:cNvSpPr txBox="1"/>
          <p:nvPr/>
        </p:nvSpPr>
        <p:spPr>
          <a:xfrm>
            <a:off x="30975" y="-52550"/>
            <a:ext cx="171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Times New Roman"/>
                <a:ea typeface="Times New Roman"/>
                <a:cs typeface="Times New Roman"/>
                <a:sym typeface="Times New Roman"/>
              </a:rPr>
              <a:t>Intuition</a:t>
            </a:r>
            <a:endParaRPr sz="1000">
              <a:solidFill>
                <a:schemeClr val="lt2"/>
              </a:solidFill>
              <a:latin typeface="Times New Roman"/>
              <a:ea typeface="Times New Roman"/>
              <a:cs typeface="Times New Roman"/>
              <a:sym typeface="Times New Roman"/>
            </a:endParaRPr>
          </a:p>
        </p:txBody>
      </p:sp>
      <p:sp>
        <p:nvSpPr>
          <p:cNvPr id="107" name="Google Shape;107;p17"/>
          <p:cNvSpPr txBox="1"/>
          <p:nvPr/>
        </p:nvSpPr>
        <p:spPr>
          <a:xfrm>
            <a:off x="30975" y="139450"/>
            <a:ext cx="9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a:solidFill>
                  <a:schemeClr val="lt1"/>
                </a:solidFill>
                <a:latin typeface="Times New Roman"/>
                <a:ea typeface="Times New Roman"/>
                <a:cs typeface="Times New Roman"/>
                <a:sym typeface="Times New Roman"/>
              </a:rPr>
              <a:t>Prior Problems</a:t>
            </a:r>
            <a:endParaRPr b="1" sz="1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lt1"/>
              </a:solidFill>
              <a:latin typeface="Times New Roman"/>
              <a:ea typeface="Times New Roman"/>
              <a:cs typeface="Times New Roman"/>
              <a:sym typeface="Times New Roman"/>
            </a:endParaRPr>
          </a:p>
        </p:txBody>
      </p:sp>
      <p:sp>
        <p:nvSpPr>
          <p:cNvPr id="108" name="Google Shape;108;p17"/>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7"/>
          <p:cNvPicPr preferRelativeResize="0"/>
          <p:nvPr/>
        </p:nvPicPr>
        <p:blipFill>
          <a:blip r:embed="rId3">
            <a:alphaModFix/>
          </a:blip>
          <a:stretch>
            <a:fillRect/>
          </a:stretch>
        </p:blipFill>
        <p:spPr>
          <a:xfrm>
            <a:off x="119800" y="816550"/>
            <a:ext cx="8839204" cy="271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p:nvPr/>
        </p:nvSpPr>
        <p:spPr>
          <a:xfrm>
            <a:off x="414725" y="681658"/>
            <a:ext cx="5934300" cy="2220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0" y="-7400"/>
            <a:ext cx="9144000" cy="532800"/>
          </a:xfrm>
          <a:prstGeom prst="rect">
            <a:avLst/>
          </a:prstGeom>
          <a:solidFill>
            <a:srgbClr val="0E4A84"/>
          </a:solidFill>
          <a:ln cap="flat" cmpd="sng" w="9525">
            <a:solidFill>
              <a:srgbClr val="0E4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116" name="Google Shape;116;p18"/>
          <p:cNvCxnSpPr/>
          <p:nvPr/>
        </p:nvCxnSpPr>
        <p:spPr>
          <a:xfrm>
            <a:off x="100475" y="195700"/>
            <a:ext cx="3293400" cy="0"/>
          </a:xfrm>
          <a:prstGeom prst="straightConnector1">
            <a:avLst/>
          </a:prstGeom>
          <a:noFill/>
          <a:ln cap="flat" cmpd="sng" w="9525">
            <a:solidFill>
              <a:schemeClr val="lt1"/>
            </a:solidFill>
            <a:prstDash val="solid"/>
            <a:round/>
            <a:headEnd len="med" w="med" type="none"/>
            <a:tailEnd len="med" w="med" type="none"/>
          </a:ln>
        </p:spPr>
      </p:cxnSp>
      <p:sp>
        <p:nvSpPr>
          <p:cNvPr id="117" name="Google Shape;117;p18"/>
          <p:cNvSpPr txBox="1"/>
          <p:nvPr/>
        </p:nvSpPr>
        <p:spPr>
          <a:xfrm>
            <a:off x="30975" y="-52550"/>
            <a:ext cx="171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Times New Roman"/>
                <a:ea typeface="Times New Roman"/>
                <a:cs typeface="Times New Roman"/>
                <a:sym typeface="Times New Roman"/>
              </a:rPr>
              <a:t>Method</a:t>
            </a:r>
            <a:endParaRPr sz="1000">
              <a:solidFill>
                <a:schemeClr val="lt2"/>
              </a:solidFill>
              <a:latin typeface="Times New Roman"/>
              <a:ea typeface="Times New Roman"/>
              <a:cs typeface="Times New Roman"/>
              <a:sym typeface="Times New Roman"/>
            </a:endParaRPr>
          </a:p>
        </p:txBody>
      </p:sp>
      <p:sp>
        <p:nvSpPr>
          <p:cNvPr id="118" name="Google Shape;118;p18"/>
          <p:cNvSpPr txBox="1"/>
          <p:nvPr/>
        </p:nvSpPr>
        <p:spPr>
          <a:xfrm>
            <a:off x="30975" y="139450"/>
            <a:ext cx="9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a:solidFill>
                  <a:schemeClr val="lt1"/>
                </a:solidFill>
                <a:latin typeface="Times New Roman"/>
                <a:ea typeface="Times New Roman"/>
                <a:cs typeface="Times New Roman"/>
                <a:sym typeface="Times New Roman"/>
              </a:rPr>
              <a:t>Inclusion Relationship</a:t>
            </a:r>
            <a:endParaRPr b="1" sz="1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lt1"/>
              </a:solidFill>
              <a:latin typeface="Times New Roman"/>
              <a:ea typeface="Times New Roman"/>
              <a:cs typeface="Times New Roman"/>
              <a:sym typeface="Times New Roman"/>
            </a:endParaRPr>
          </a:p>
        </p:txBody>
      </p:sp>
      <p:sp>
        <p:nvSpPr>
          <p:cNvPr id="119" name="Google Shape;119;p18"/>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8"/>
          <p:cNvPicPr preferRelativeResize="0"/>
          <p:nvPr/>
        </p:nvPicPr>
        <p:blipFill>
          <a:blip r:embed="rId3">
            <a:alphaModFix/>
          </a:blip>
          <a:stretch>
            <a:fillRect/>
          </a:stretch>
        </p:blipFill>
        <p:spPr>
          <a:xfrm>
            <a:off x="640825" y="790588"/>
            <a:ext cx="2727635" cy="532800"/>
          </a:xfrm>
          <a:prstGeom prst="rect">
            <a:avLst/>
          </a:prstGeom>
          <a:noFill/>
          <a:ln>
            <a:noFill/>
          </a:ln>
        </p:spPr>
      </p:pic>
      <p:pic>
        <p:nvPicPr>
          <p:cNvPr descr="{&quot;id&quot;:&quot;1&quot;,&quot;font&quot;:{&quot;color&quot;:&quot;#000000&quot;,&quot;size&quot;:10,&quot;family&quot;:&quot;Arial&quot;},&quot;backgroundColor&quot;:&quot;#FFFFFF&quot;,&quot;code&quot;:&quot;\\begin{lalign*}\n&amp;{\\mathcal{\\mathcal{M  \\,\\,\\text{is}\\;\\text{a}\\;\\text{subset}\\;\\text{or}\\;\\text{specialization}\\;\\text{of}\\;\\,N\\,}}}\\\\\n&amp;{\\phi:\\,\\text{hyperparametes}\\;\\mathbb{N}\\,\\to\\,\\mathbb{R}^{n}}\\\\\n&amp;{\\psi^{i}:\\,\\text{sequence}\\;\\mathbb{N}\\,\\to\\,\\mathbb{R}^{m}}\\\\\n&amp;{H_{t}:\\,\\text{histories}\\;}\\\\\n&amp;{}\t\n\\end{lalign*}&quot;,&quot;aid&quot;:null,&quot;backgroundColorModified&quot;:false,&quot;type&quot;:&quot;lalign*&quot;,&quot;ts&quot;:1652082762930,&quot;cs&quot;:&quot;vpjt32zcIX9IKQjy7QWQZA==&quot;,&quot;size&quot;:{&quot;width&quot;:258.6,&quot;height&quot;:78}}" id="121" name="Google Shape;121;p18"/>
          <p:cNvPicPr preferRelativeResize="0"/>
          <p:nvPr/>
        </p:nvPicPr>
        <p:blipFill>
          <a:blip r:embed="rId4">
            <a:alphaModFix/>
          </a:blip>
          <a:stretch>
            <a:fillRect/>
          </a:stretch>
        </p:blipFill>
        <p:spPr>
          <a:xfrm>
            <a:off x="3713224" y="870538"/>
            <a:ext cx="2463165" cy="742950"/>
          </a:xfrm>
          <a:prstGeom prst="rect">
            <a:avLst/>
          </a:prstGeom>
          <a:noFill/>
          <a:ln>
            <a:noFill/>
          </a:ln>
        </p:spPr>
      </p:pic>
      <p:pic>
        <p:nvPicPr>
          <p:cNvPr id="122" name="Google Shape;122;p18"/>
          <p:cNvPicPr preferRelativeResize="0"/>
          <p:nvPr/>
        </p:nvPicPr>
        <p:blipFill rotWithShape="1">
          <a:blip r:embed="rId5">
            <a:alphaModFix/>
          </a:blip>
          <a:srcRect b="0" l="0" r="586" t="0"/>
          <a:stretch/>
        </p:blipFill>
        <p:spPr>
          <a:xfrm>
            <a:off x="1060300" y="1376213"/>
            <a:ext cx="2036225" cy="257925"/>
          </a:xfrm>
          <a:prstGeom prst="rect">
            <a:avLst/>
          </a:prstGeom>
          <a:noFill/>
          <a:ln>
            <a:noFill/>
          </a:ln>
        </p:spPr>
      </p:pic>
      <p:pic>
        <p:nvPicPr>
          <p:cNvPr id="123" name="Google Shape;123;p18"/>
          <p:cNvPicPr preferRelativeResize="0"/>
          <p:nvPr/>
        </p:nvPicPr>
        <p:blipFill>
          <a:blip r:embed="rId6">
            <a:alphaModFix/>
          </a:blip>
          <a:stretch>
            <a:fillRect/>
          </a:stretch>
        </p:blipFill>
        <p:spPr>
          <a:xfrm>
            <a:off x="447350" y="2135233"/>
            <a:ext cx="2453550" cy="742200"/>
          </a:xfrm>
          <a:prstGeom prst="rect">
            <a:avLst/>
          </a:prstGeom>
          <a:noFill/>
          <a:ln>
            <a:noFill/>
          </a:ln>
        </p:spPr>
      </p:pic>
      <p:sp>
        <p:nvSpPr>
          <p:cNvPr id="124" name="Google Shape;124;p18"/>
          <p:cNvSpPr txBox="1"/>
          <p:nvPr/>
        </p:nvSpPr>
        <p:spPr>
          <a:xfrm>
            <a:off x="414725" y="3387900"/>
            <a:ext cx="8087100" cy="9234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Some optimizers can approximately simulate others</a:t>
            </a:r>
            <a:endParaRPr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If two optimizers have an inclusion relationship, the more general optimizer can never be worse with respect to any metric of interest, provided the hyperparameters are </a:t>
            </a:r>
            <a:r>
              <a:rPr lang="en-US" sz="1200">
                <a:latin typeface="Helvetica Neue"/>
                <a:ea typeface="Helvetica Neue"/>
                <a:cs typeface="Helvetica Neue"/>
                <a:sym typeface="Helvetica Neue"/>
              </a:rPr>
              <a:t>sufficiently</a:t>
            </a:r>
            <a:r>
              <a:rPr lang="en-US" sz="1200">
                <a:latin typeface="Helvetica Neue"/>
                <a:ea typeface="Helvetica Neue"/>
                <a:cs typeface="Helvetica Neue"/>
                <a:sym typeface="Helvetica Neue"/>
              </a:rPr>
              <a:t> tuned to optimize that metric</a:t>
            </a:r>
            <a:endParaRPr sz="1200">
              <a:latin typeface="Helvetica Neue"/>
              <a:ea typeface="Helvetica Neue"/>
              <a:cs typeface="Helvetica Neue"/>
              <a:sym typeface="Helvetica Neue"/>
            </a:endParaRPr>
          </a:p>
        </p:txBody>
      </p:sp>
      <p:pic>
        <p:nvPicPr>
          <p:cNvPr id="125" name="Google Shape;125;p18"/>
          <p:cNvPicPr preferRelativeResize="0"/>
          <p:nvPr/>
        </p:nvPicPr>
        <p:blipFill rotWithShape="1">
          <a:blip r:embed="rId7">
            <a:alphaModFix/>
          </a:blip>
          <a:srcRect b="49877" l="0" r="0" t="0"/>
          <a:stretch/>
        </p:blipFill>
        <p:spPr>
          <a:xfrm>
            <a:off x="447350" y="1778137"/>
            <a:ext cx="4062374" cy="213125"/>
          </a:xfrm>
          <a:prstGeom prst="rect">
            <a:avLst/>
          </a:prstGeom>
          <a:noFill/>
          <a:ln>
            <a:noFill/>
          </a:ln>
        </p:spPr>
      </p:pic>
      <p:pic>
        <p:nvPicPr>
          <p:cNvPr id="126" name="Google Shape;126;p18"/>
          <p:cNvPicPr preferRelativeResize="0"/>
          <p:nvPr/>
        </p:nvPicPr>
        <p:blipFill rotWithShape="1">
          <a:blip r:embed="rId7">
            <a:alphaModFix/>
          </a:blip>
          <a:srcRect b="0" l="0" r="56797" t="49877"/>
          <a:stretch/>
        </p:blipFill>
        <p:spPr>
          <a:xfrm>
            <a:off x="4509725" y="1803313"/>
            <a:ext cx="1755048" cy="213125"/>
          </a:xfrm>
          <a:prstGeom prst="rect">
            <a:avLst/>
          </a:prstGeom>
          <a:noFill/>
          <a:ln>
            <a:noFill/>
          </a:ln>
        </p:spPr>
      </p:pic>
      <p:pic>
        <p:nvPicPr>
          <p:cNvPr id="127" name="Google Shape;127;p18"/>
          <p:cNvPicPr preferRelativeResize="0"/>
          <p:nvPr/>
        </p:nvPicPr>
        <p:blipFill>
          <a:blip r:embed="rId8">
            <a:alphaModFix/>
          </a:blip>
          <a:stretch>
            <a:fillRect/>
          </a:stretch>
        </p:blipFill>
        <p:spPr>
          <a:xfrm>
            <a:off x="7009025" y="969797"/>
            <a:ext cx="1218284" cy="257925"/>
          </a:xfrm>
          <a:prstGeom prst="rect">
            <a:avLst/>
          </a:prstGeom>
          <a:noFill/>
          <a:ln>
            <a:noFill/>
          </a:ln>
        </p:spPr>
      </p:pic>
      <p:sp>
        <p:nvSpPr>
          <p:cNvPr id="128" name="Google Shape;128;p18"/>
          <p:cNvSpPr txBox="1"/>
          <p:nvPr/>
        </p:nvSpPr>
        <p:spPr>
          <a:xfrm>
            <a:off x="6967250" y="681638"/>
            <a:ext cx="1675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u="sng">
                <a:latin typeface="Helvetica Neue"/>
                <a:ea typeface="Helvetica Neue"/>
                <a:cs typeface="Helvetica Neue"/>
                <a:sym typeface="Helvetica Neue"/>
              </a:rPr>
              <a:t>update rule </a:t>
            </a:r>
            <a:r>
              <a:rPr lang="en-US" sz="1000" u="sng">
                <a:solidFill>
                  <a:srgbClr val="202122"/>
                </a:solidFill>
                <a:highlight>
                  <a:srgbClr val="FFFFFF"/>
                </a:highlight>
                <a:latin typeface="Helvetica Neue"/>
                <a:ea typeface="Helvetica Neue"/>
                <a:cs typeface="Helvetica Neue"/>
                <a:sym typeface="Helvetica Neue"/>
              </a:rPr>
              <a:t>M</a:t>
            </a:r>
            <a:endParaRPr sz="1100" u="sng">
              <a:latin typeface="Helvetica Neue"/>
              <a:ea typeface="Helvetica Neue"/>
              <a:cs typeface="Helvetica Neue"/>
              <a:sym typeface="Helvetica Neue"/>
            </a:endParaRPr>
          </a:p>
        </p:txBody>
      </p:sp>
      <p:pic>
        <p:nvPicPr>
          <p:cNvPr id="129" name="Google Shape;129;p18"/>
          <p:cNvPicPr preferRelativeResize="0"/>
          <p:nvPr/>
        </p:nvPicPr>
        <p:blipFill rotWithShape="1">
          <a:blip r:embed="rId9">
            <a:alphaModFix/>
          </a:blip>
          <a:srcRect b="0" l="0" r="67571" t="0"/>
          <a:stretch/>
        </p:blipFill>
        <p:spPr>
          <a:xfrm>
            <a:off x="6464400" y="1276988"/>
            <a:ext cx="1112274" cy="2061651"/>
          </a:xfrm>
          <a:prstGeom prst="rect">
            <a:avLst/>
          </a:prstGeom>
          <a:noFill/>
          <a:ln>
            <a:noFill/>
          </a:ln>
        </p:spPr>
      </p:pic>
      <p:pic>
        <p:nvPicPr>
          <p:cNvPr id="130" name="Google Shape;130;p18"/>
          <p:cNvPicPr preferRelativeResize="0"/>
          <p:nvPr/>
        </p:nvPicPr>
        <p:blipFill rotWithShape="1">
          <a:blip r:embed="rId9">
            <a:alphaModFix/>
          </a:blip>
          <a:srcRect b="0" l="49917" r="7610" t="0"/>
          <a:stretch/>
        </p:blipFill>
        <p:spPr>
          <a:xfrm>
            <a:off x="7576675" y="1276988"/>
            <a:ext cx="1456748" cy="2061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p:nvPr/>
        </p:nvSpPr>
        <p:spPr>
          <a:xfrm>
            <a:off x="0" y="-7400"/>
            <a:ext cx="9144000" cy="532800"/>
          </a:xfrm>
          <a:prstGeom prst="rect">
            <a:avLst/>
          </a:prstGeom>
          <a:solidFill>
            <a:srgbClr val="0E4A84"/>
          </a:solidFill>
          <a:ln cap="flat" cmpd="sng" w="9525">
            <a:solidFill>
              <a:srgbClr val="0E4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136" name="Google Shape;136;p19"/>
          <p:cNvCxnSpPr/>
          <p:nvPr/>
        </p:nvCxnSpPr>
        <p:spPr>
          <a:xfrm>
            <a:off x="100475" y="195700"/>
            <a:ext cx="3293400" cy="0"/>
          </a:xfrm>
          <a:prstGeom prst="straightConnector1">
            <a:avLst/>
          </a:prstGeom>
          <a:noFill/>
          <a:ln cap="flat" cmpd="sng" w="9525">
            <a:solidFill>
              <a:schemeClr val="lt1"/>
            </a:solidFill>
            <a:prstDash val="solid"/>
            <a:round/>
            <a:headEnd len="med" w="med" type="none"/>
            <a:tailEnd len="med" w="med" type="none"/>
          </a:ln>
        </p:spPr>
      </p:cxnSp>
      <p:sp>
        <p:nvSpPr>
          <p:cNvPr id="137" name="Google Shape;137;p19"/>
          <p:cNvSpPr txBox="1"/>
          <p:nvPr/>
        </p:nvSpPr>
        <p:spPr>
          <a:xfrm>
            <a:off x="30975" y="-52550"/>
            <a:ext cx="171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Times New Roman"/>
                <a:ea typeface="Times New Roman"/>
                <a:cs typeface="Times New Roman"/>
                <a:sym typeface="Times New Roman"/>
              </a:rPr>
              <a:t>Method</a:t>
            </a:r>
            <a:endParaRPr sz="1000">
              <a:solidFill>
                <a:schemeClr val="lt2"/>
              </a:solidFill>
              <a:latin typeface="Times New Roman"/>
              <a:ea typeface="Times New Roman"/>
              <a:cs typeface="Times New Roman"/>
              <a:sym typeface="Times New Roman"/>
            </a:endParaRPr>
          </a:p>
        </p:txBody>
      </p:sp>
      <p:sp>
        <p:nvSpPr>
          <p:cNvPr id="138" name="Google Shape;138;p19"/>
          <p:cNvSpPr txBox="1"/>
          <p:nvPr/>
        </p:nvSpPr>
        <p:spPr>
          <a:xfrm>
            <a:off x="30975" y="139450"/>
            <a:ext cx="9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a:solidFill>
                  <a:schemeClr val="lt1"/>
                </a:solidFill>
                <a:latin typeface="Times New Roman"/>
                <a:ea typeface="Times New Roman"/>
                <a:cs typeface="Times New Roman"/>
                <a:sym typeface="Times New Roman"/>
              </a:rPr>
              <a:t>Experiments</a:t>
            </a:r>
            <a:endParaRPr b="1" sz="1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lt1"/>
              </a:solidFill>
              <a:latin typeface="Times New Roman"/>
              <a:ea typeface="Times New Roman"/>
              <a:cs typeface="Times New Roman"/>
              <a:sym typeface="Times New Roman"/>
            </a:endParaRPr>
          </a:p>
        </p:txBody>
      </p:sp>
      <p:sp>
        <p:nvSpPr>
          <p:cNvPr id="139" name="Google Shape;139;p19"/>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9"/>
          <p:cNvPicPr preferRelativeResize="0"/>
          <p:nvPr/>
        </p:nvPicPr>
        <p:blipFill>
          <a:blip r:embed="rId3">
            <a:alphaModFix/>
          </a:blip>
          <a:stretch>
            <a:fillRect/>
          </a:stretch>
        </p:blipFill>
        <p:spPr>
          <a:xfrm>
            <a:off x="173113" y="2725700"/>
            <a:ext cx="5414973" cy="1766225"/>
          </a:xfrm>
          <a:prstGeom prst="rect">
            <a:avLst/>
          </a:prstGeom>
          <a:noFill/>
          <a:ln>
            <a:noFill/>
          </a:ln>
        </p:spPr>
      </p:pic>
      <p:pic>
        <p:nvPicPr>
          <p:cNvPr id="141" name="Google Shape;141;p19"/>
          <p:cNvPicPr preferRelativeResize="0"/>
          <p:nvPr/>
        </p:nvPicPr>
        <p:blipFill>
          <a:blip r:embed="rId4">
            <a:alphaModFix/>
          </a:blip>
          <a:stretch>
            <a:fillRect/>
          </a:stretch>
        </p:blipFill>
        <p:spPr>
          <a:xfrm>
            <a:off x="197225" y="652926"/>
            <a:ext cx="5129677" cy="2003776"/>
          </a:xfrm>
          <a:prstGeom prst="rect">
            <a:avLst/>
          </a:prstGeom>
          <a:noFill/>
          <a:ln>
            <a:noFill/>
          </a:ln>
        </p:spPr>
      </p:pic>
      <p:pic>
        <p:nvPicPr>
          <p:cNvPr id="142" name="Google Shape;142;p19"/>
          <p:cNvPicPr preferRelativeResize="0"/>
          <p:nvPr/>
        </p:nvPicPr>
        <p:blipFill>
          <a:blip r:embed="rId5">
            <a:alphaModFix/>
          </a:blip>
          <a:stretch>
            <a:fillRect/>
          </a:stretch>
        </p:blipFill>
        <p:spPr>
          <a:xfrm>
            <a:off x="5990250" y="761733"/>
            <a:ext cx="2453550" cy="742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p:nvPr/>
        </p:nvSpPr>
        <p:spPr>
          <a:xfrm>
            <a:off x="0" y="-7400"/>
            <a:ext cx="9144000" cy="532800"/>
          </a:xfrm>
          <a:prstGeom prst="rect">
            <a:avLst/>
          </a:prstGeom>
          <a:solidFill>
            <a:srgbClr val="0E4A84"/>
          </a:solidFill>
          <a:ln cap="flat" cmpd="sng" w="9525">
            <a:solidFill>
              <a:srgbClr val="0E4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cxnSp>
        <p:nvCxnSpPr>
          <p:cNvPr id="148" name="Google Shape;148;p20"/>
          <p:cNvCxnSpPr/>
          <p:nvPr/>
        </p:nvCxnSpPr>
        <p:spPr>
          <a:xfrm>
            <a:off x="100475" y="195700"/>
            <a:ext cx="3293400" cy="0"/>
          </a:xfrm>
          <a:prstGeom prst="straightConnector1">
            <a:avLst/>
          </a:prstGeom>
          <a:noFill/>
          <a:ln cap="flat" cmpd="sng" w="9525">
            <a:solidFill>
              <a:schemeClr val="lt1"/>
            </a:solidFill>
            <a:prstDash val="solid"/>
            <a:round/>
            <a:headEnd len="med" w="med" type="none"/>
            <a:tailEnd len="med" w="med" type="none"/>
          </a:ln>
        </p:spPr>
      </p:cxnSp>
      <p:sp>
        <p:nvSpPr>
          <p:cNvPr id="149" name="Google Shape;149;p20"/>
          <p:cNvSpPr txBox="1"/>
          <p:nvPr/>
        </p:nvSpPr>
        <p:spPr>
          <a:xfrm>
            <a:off x="30975" y="-52550"/>
            <a:ext cx="171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Times New Roman"/>
                <a:ea typeface="Times New Roman"/>
                <a:cs typeface="Times New Roman"/>
                <a:sym typeface="Times New Roman"/>
              </a:rPr>
              <a:t>Relevance</a:t>
            </a:r>
            <a:endParaRPr sz="1000">
              <a:solidFill>
                <a:schemeClr val="lt2"/>
              </a:solidFill>
              <a:latin typeface="Times New Roman"/>
              <a:ea typeface="Times New Roman"/>
              <a:cs typeface="Times New Roman"/>
              <a:sym typeface="Times New Roman"/>
            </a:endParaRPr>
          </a:p>
        </p:txBody>
      </p:sp>
      <p:sp>
        <p:nvSpPr>
          <p:cNvPr id="150" name="Google Shape;150;p20"/>
          <p:cNvSpPr txBox="1"/>
          <p:nvPr/>
        </p:nvSpPr>
        <p:spPr>
          <a:xfrm>
            <a:off x="30975" y="139450"/>
            <a:ext cx="9212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600">
                <a:solidFill>
                  <a:schemeClr val="lt1"/>
                </a:solidFill>
                <a:latin typeface="Times New Roman"/>
                <a:ea typeface="Times New Roman"/>
                <a:cs typeface="Times New Roman"/>
                <a:sym typeface="Times New Roman"/>
              </a:rPr>
              <a:t>Related to the Research paper</a:t>
            </a:r>
            <a:endParaRPr b="1" sz="16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a:solidFill>
                <a:schemeClr val="lt1"/>
              </a:solidFill>
              <a:latin typeface="Times New Roman"/>
              <a:ea typeface="Times New Roman"/>
              <a:cs typeface="Times New Roman"/>
              <a:sym typeface="Times New Roman"/>
            </a:endParaRPr>
          </a:p>
        </p:txBody>
      </p:sp>
      <p:sp>
        <p:nvSpPr>
          <p:cNvPr id="151" name="Google Shape;151;p20"/>
          <p:cNvSpPr/>
          <p:nvPr/>
        </p:nvSpPr>
        <p:spPr>
          <a:xfrm>
            <a:off x="0" y="4995250"/>
            <a:ext cx="9149700" cy="148200"/>
          </a:xfrm>
          <a:prstGeom prst="rect">
            <a:avLst/>
          </a:prstGeom>
          <a:solidFill>
            <a:srgbClr val="0E4A8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154875" y="676550"/>
            <a:ext cx="4177500" cy="20094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4572000" y="676550"/>
            <a:ext cx="4177500" cy="20094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txBox="1"/>
          <p:nvPr/>
        </p:nvSpPr>
        <p:spPr>
          <a:xfrm>
            <a:off x="154875" y="676550"/>
            <a:ext cx="4006500" cy="2308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1200">
                <a:latin typeface="Helvetica Neue"/>
                <a:ea typeface="Helvetica Neue"/>
                <a:cs typeface="Helvetica Neue"/>
                <a:sym typeface="Helvetica Neue"/>
              </a:rPr>
              <a:t>Our Research: </a:t>
            </a:r>
            <a:r>
              <a:rPr b="1" i="1" lang="en-US" sz="1200">
                <a:latin typeface="Helvetica Neue"/>
                <a:ea typeface="Helvetica Neue"/>
                <a:cs typeface="Helvetica Neue"/>
                <a:sym typeface="Helvetica Neue"/>
              </a:rPr>
              <a:t>Optimization is All You Need</a:t>
            </a:r>
            <a:endParaRPr b="1" i="1"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Empirical comparisons of different optimizers</a:t>
            </a:r>
            <a:endParaRPr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Measuring the robustness of optimizers with aritificially noise added data</a:t>
            </a:r>
            <a:endParaRPr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Measuring the performance on problem that only a few of the parameters participate on the updates for each step</a:t>
            </a:r>
            <a:endParaRPr sz="12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200">
              <a:latin typeface="Helvetica Neue"/>
              <a:ea typeface="Helvetica Neue"/>
              <a:cs typeface="Helvetica Neue"/>
              <a:sym typeface="Helvetica Neue"/>
            </a:endParaRPr>
          </a:p>
        </p:txBody>
      </p:sp>
      <p:sp>
        <p:nvSpPr>
          <p:cNvPr id="155" name="Google Shape;155;p20"/>
          <p:cNvSpPr txBox="1"/>
          <p:nvPr/>
        </p:nvSpPr>
        <p:spPr>
          <a:xfrm>
            <a:off x="4572000" y="676550"/>
            <a:ext cx="4177500" cy="1754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1200">
                <a:latin typeface="Helvetica Neue"/>
                <a:ea typeface="Helvetica Neue"/>
                <a:cs typeface="Helvetica Neue"/>
                <a:sym typeface="Helvetica Neue"/>
              </a:rPr>
              <a:t>Research Paper: </a:t>
            </a:r>
            <a:r>
              <a:rPr b="1" i="1" lang="en-US" sz="1200">
                <a:latin typeface="Helvetica Neue"/>
                <a:ea typeface="Helvetica Neue"/>
                <a:cs typeface="Helvetica Neue"/>
                <a:sym typeface="Helvetica Neue"/>
              </a:rPr>
              <a:t>On Empirical Comparisons of Optimizers for Deep Learning</a:t>
            </a:r>
            <a:endParaRPr b="1" i="1"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Suggesting that previous studies have setting problems causing unfair ranking comparisons</a:t>
            </a:r>
            <a:endParaRPr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There is no absolute outperforming optimizer</a:t>
            </a:r>
            <a:endParaRPr sz="1200">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sz="1200">
              <a:latin typeface="Helvetica Neue"/>
              <a:ea typeface="Helvetica Neue"/>
              <a:cs typeface="Helvetica Neue"/>
              <a:sym typeface="Helvetica Neue"/>
            </a:endParaRPr>
          </a:p>
        </p:txBody>
      </p:sp>
      <p:sp>
        <p:nvSpPr>
          <p:cNvPr id="156" name="Google Shape;156;p20"/>
          <p:cNvSpPr txBox="1"/>
          <p:nvPr/>
        </p:nvSpPr>
        <p:spPr>
          <a:xfrm>
            <a:off x="154875" y="2865200"/>
            <a:ext cx="8343000" cy="923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1200">
                <a:latin typeface="Helvetica Neue"/>
                <a:ea typeface="Helvetica Neue"/>
                <a:cs typeface="Helvetica Neue"/>
                <a:sym typeface="Helvetica Neue"/>
              </a:rPr>
              <a:t>Related</a:t>
            </a:r>
            <a:endParaRPr b="1"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Rethinking the </a:t>
            </a:r>
            <a:r>
              <a:rPr lang="en-US" sz="1200">
                <a:latin typeface="Helvetica Neue"/>
                <a:ea typeface="Helvetica Neue"/>
                <a:cs typeface="Helvetica Neue"/>
                <a:sym typeface="Helvetica Neue"/>
              </a:rPr>
              <a:t>performance</a:t>
            </a:r>
            <a:r>
              <a:rPr lang="en-US" sz="1200">
                <a:latin typeface="Helvetica Neue"/>
                <a:ea typeface="Helvetica Neue"/>
                <a:cs typeface="Helvetica Neue"/>
                <a:sym typeface="Helvetica Neue"/>
              </a:rPr>
              <a:t> and effects of optimizers</a:t>
            </a:r>
            <a:endParaRPr sz="1200">
              <a:latin typeface="Helvetica Neue"/>
              <a:ea typeface="Helvetica Neue"/>
              <a:cs typeface="Helvetica Neue"/>
              <a:sym typeface="Helvetica Neue"/>
            </a:endParaRPr>
          </a:p>
          <a:p>
            <a:pPr indent="-304800" lvl="0" marL="457200" rtl="0" algn="l">
              <a:lnSpc>
                <a:spcPct val="150000"/>
              </a:lnSpc>
              <a:spcBef>
                <a:spcPts val="0"/>
              </a:spcBef>
              <a:spcAft>
                <a:spcPts val="0"/>
              </a:spcAft>
              <a:buSzPts val="1200"/>
              <a:buFont typeface="Helvetica Neue"/>
              <a:buChar char="➢"/>
            </a:pPr>
            <a:r>
              <a:rPr lang="en-US" sz="1200">
                <a:latin typeface="Helvetica Neue"/>
                <a:ea typeface="Helvetica Neue"/>
                <a:cs typeface="Helvetica Neue"/>
                <a:sym typeface="Helvetica Neue"/>
              </a:rPr>
              <a:t>Setting experiments clearly to compare performance or effects only regarding what we deal with</a:t>
            </a:r>
            <a:endParaRPr sz="12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