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352" r:id="rId6"/>
    <p:sldId id="411" r:id="rId7"/>
    <p:sldId id="412" r:id="rId8"/>
    <p:sldId id="416" r:id="rId9"/>
    <p:sldId id="413" r:id="rId10"/>
    <p:sldId id="415" r:id="rId11"/>
    <p:sldId id="417" r:id="rId12"/>
    <p:sldId id="418" r:id="rId13"/>
    <p:sldId id="419" r:id="rId14"/>
    <p:sldId id="422" r:id="rId15"/>
    <p:sldId id="420" r:id="rId16"/>
    <p:sldId id="423" r:id="rId17"/>
    <p:sldId id="421" r:id="rId18"/>
    <p:sldId id="424" r:id="rId19"/>
    <p:sldId id="426" r:id="rId20"/>
    <p:sldId id="425" r:id="rId21"/>
    <p:sldId id="427" r:id="rId22"/>
    <p:sldId id="409" r:id="rId23"/>
    <p:sldId id="428" r:id="rId2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05A"/>
    <a:srgbClr val="E8E8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DE218-FE56-40C4-A368-9512BDF5AB62}" v="9598" vWet="9600" dt="2022-05-11T00:20:23.120"/>
    <p1510:client id="{4D0C6EBE-B6A3-430B-9268-3BBB3F303DD1}" v="1546" dt="2022-05-11T01:25:14.188"/>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87046" autoAdjust="0"/>
  </p:normalViewPr>
  <p:slideViewPr>
    <p:cSldViewPr snapToGrid="0">
      <p:cViewPr varScale="1">
        <p:scale>
          <a:sx n="96" d="100"/>
          <a:sy n="96" d="100"/>
        </p:scale>
        <p:origin x="14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5E17E-5E9F-4B81-837F-E5090B4AC602}" type="datetimeFigureOut">
              <a:rPr lang="ko-KR" altLang="en-US" smtClean="0"/>
              <a:t>2022-05-11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1ED56-11CE-48E0-B41B-C1878788F17C}" type="slidenum">
              <a:rPr lang="ko-KR" altLang="en-US" smtClean="0"/>
              <a:t>‹#›</a:t>
            </a:fld>
            <a:endParaRPr lang="ko-KR" altLang="en-US"/>
          </a:p>
        </p:txBody>
      </p:sp>
    </p:spTree>
    <p:extLst>
      <p:ext uri="{BB962C8B-B14F-4D97-AF65-F5344CB8AC3E}">
        <p14:creationId xmlns:p14="http://schemas.microsoft.com/office/powerpoint/2010/main" val="255120717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Hello, we are Park Tae-Gyu and Woo Byung-Joo from group 4, who will present the Lottery Ticket Hypothesis.</a:t>
            </a:r>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a:t>
            </a:fld>
            <a:endParaRPr lang="ko-KR" altLang="en-US"/>
          </a:p>
        </p:txBody>
      </p:sp>
    </p:spTree>
    <p:extLst>
      <p:ext uri="{BB962C8B-B14F-4D97-AF65-F5344CB8AC3E}">
        <p14:creationId xmlns:p14="http://schemas.microsoft.com/office/powerpoint/2010/main" val="76446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first experiment was to find the winning ticket on the FC layer, and the author evaluated the performance by applying </a:t>
            </a:r>
            <a:r>
              <a:rPr lang="en-US" altLang="ko-KR" err="1"/>
              <a:t>LeNet</a:t>
            </a:r>
            <a:r>
              <a:rPr lang="en-US" altLang="ko-KR"/>
              <a:t> to the MNIST task. The graph shows the test accuracy when layer-wise iterative pruning was performed, and it shows the highest test accuracy when it was pruned up to 21.1%. Even when it's pruned up to 3.6%, the model still was the winning ticket. On the other hand, the winning ticket could not be found when random initialization was applied.</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10</a:t>
            </a:fld>
            <a:endParaRPr lang="ko-KR" altLang="en-US"/>
          </a:p>
        </p:txBody>
      </p:sp>
    </p:spTree>
    <p:extLst>
      <p:ext uri="{BB962C8B-B14F-4D97-AF65-F5344CB8AC3E}">
        <p14:creationId xmlns:p14="http://schemas.microsoft.com/office/powerpoint/2010/main" val="381001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Not only the test accuracy was good, but we can also confirm that winning tickets converge more quickly. When comparing orange and blue, we can see that the winning ticket is shorter - closer to zero - in almost all parameter remaining ratios than those randomly initialized.</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11</a:t>
            </a:fld>
            <a:endParaRPr lang="ko-KR" altLang="en-US"/>
          </a:p>
        </p:txBody>
      </p:sp>
    </p:spTree>
    <p:extLst>
      <p:ext uri="{BB962C8B-B14F-4D97-AF65-F5344CB8AC3E}">
        <p14:creationId xmlns:p14="http://schemas.microsoft.com/office/powerpoint/2010/main" val="107926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In the second experiment, we tried to find the winning ticket in the scaled-down versions of VGG, Conv-2, Conv-4, and Conv-6 architectures. Those were evaluated in the CIFAR10 task, and similarly, all three architectures show a higher test accuracy than randomly reinitialized counterparts.</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12</a:t>
            </a:fld>
            <a:endParaRPr lang="ko-KR" altLang="en-US"/>
          </a:p>
        </p:txBody>
      </p:sp>
    </p:spTree>
    <p:extLst>
      <p:ext uri="{BB962C8B-B14F-4D97-AF65-F5344CB8AC3E}">
        <p14:creationId xmlns:p14="http://schemas.microsoft.com/office/powerpoint/2010/main" val="223123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Likewise, winning tickets quickly converged in fewer iterations.</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13</a:t>
            </a:fld>
            <a:endParaRPr lang="ko-KR" altLang="en-US"/>
          </a:p>
        </p:txBody>
      </p:sp>
    </p:spTree>
    <p:extLst>
      <p:ext uri="{BB962C8B-B14F-4D97-AF65-F5344CB8AC3E}">
        <p14:creationId xmlns:p14="http://schemas.microsoft.com/office/powerpoint/2010/main" val="128669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It was also successful in deeper networks, but in this experiment, the global pruning technique was used to prune throughout the network, rather than layer-wise pruning. There are significant performance differences depending on how the learning rate is adjusted, suggesting that a more heuristic method is needed for a slightly deeper network.</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14</a:t>
            </a:fld>
            <a:endParaRPr lang="ko-KR" altLang="en-US"/>
          </a:p>
        </p:txBody>
      </p:sp>
    </p:spTree>
    <p:extLst>
      <p:ext uri="{BB962C8B-B14F-4D97-AF65-F5344CB8AC3E}">
        <p14:creationId xmlns:p14="http://schemas.microsoft.com/office/powerpoint/2010/main" val="335994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In summary, the paper states that winning ticket initialization are associated with an optimization algorithm, dataset, and model, thus explaining that proper initialization can land in some area on the loss landscape suitable for the optimization. Eventually, this paper showed the existence of a winning ticket that can achieve the same performance by re-learning even if pruned. The authors also argued that the more over-parameterized the network, the easier it is to find the winning ticket. Subsequent studies also found winning tickets in NLP and RL, providing much cheaper methods than those suggested in this paper.</a:t>
            </a:r>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15</a:t>
            </a:fld>
            <a:endParaRPr lang="ko-KR" altLang="en-US"/>
          </a:p>
        </p:txBody>
      </p:sp>
    </p:spTree>
    <p:extLst>
      <p:ext uri="{BB962C8B-B14F-4D97-AF65-F5344CB8AC3E}">
        <p14:creationId xmlns:p14="http://schemas.microsoft.com/office/powerpoint/2010/main" val="1675548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reason why we introduced this paper related to our project is that we want to compare the loss landscape of transformer and its winning ticket.</a:t>
            </a:r>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16</a:t>
            </a:fld>
            <a:endParaRPr lang="ko-KR" altLang="en-US"/>
          </a:p>
        </p:txBody>
      </p:sp>
    </p:spTree>
    <p:extLst>
      <p:ext uri="{BB962C8B-B14F-4D97-AF65-F5344CB8AC3E}">
        <p14:creationId xmlns:p14="http://schemas.microsoft.com/office/powerpoint/2010/main" val="243922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Previous studies have revealed that transformers are generally heavy and over-parameterized. Therefore, we want to investigate the convergence of subnetwork pruned transformer.</a:t>
            </a:r>
          </a:p>
          <a:p>
            <a:endParaRPr lang="en-US" altLang="ko-KR" dirty="0"/>
          </a:p>
          <a:p>
            <a:r>
              <a:rPr lang="en-US" altLang="ko-KR" dirty="0"/>
              <a:t>However, for the pruning technique in general, we could not find a paper that strictly justified the bounds of time complexity or loss error. Therefore, we want to obtain subnetwork using the method of the paper and investigate how it affects convergence rate in the loss landscape.</a:t>
            </a:r>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17</a:t>
            </a:fld>
            <a:endParaRPr lang="ko-KR" altLang="en-US"/>
          </a:p>
        </p:txBody>
      </p:sp>
    </p:spTree>
    <p:extLst>
      <p:ext uri="{BB962C8B-B14F-4D97-AF65-F5344CB8AC3E}">
        <p14:creationId xmlns:p14="http://schemas.microsoft.com/office/powerpoint/2010/main" val="286026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Paying attention to the fact that weights tend to be zero under the L1 regularization, we can compare what kind of difference there will be in L1 and L2 regularization. Also, it can be compared according to optimization algorithms such as SGD, Adam, and </a:t>
            </a:r>
            <a:r>
              <a:rPr lang="en-US" altLang="ko-KR" err="1"/>
              <a:t>AdaDelta</a:t>
            </a:r>
            <a:r>
              <a:rPr lang="en-US" altLang="ko-KR"/>
              <a:t>, and it can be compared according to how the re-</a:t>
            </a:r>
            <a:r>
              <a:rPr lang="en-US" altLang="ko-KR" err="1"/>
              <a:t>init</a:t>
            </a:r>
            <a:r>
              <a:rPr lang="en-US" altLang="ko-KR"/>
              <a:t> parameter is set.</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18</a:t>
            </a:fld>
            <a:endParaRPr lang="ko-KR" altLang="en-US"/>
          </a:p>
        </p:txBody>
      </p:sp>
    </p:spTree>
    <p:extLst>
      <p:ext uri="{BB962C8B-B14F-4D97-AF65-F5344CB8AC3E}">
        <p14:creationId xmlns:p14="http://schemas.microsoft.com/office/powerpoint/2010/main" val="1049234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a:t>Lastly, in relation to our project, it is likely that you will be able to participate in the study of a paper that visualizes the loss landscape of </a:t>
            </a:r>
            <a:r>
              <a:rPr lang="en-US" altLang="ko-KR" err="1"/>
              <a:t>LeNet's</a:t>
            </a:r>
            <a:r>
              <a:rPr lang="en-US" altLang="ko-KR"/>
              <a:t> winning tickets.</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19</a:t>
            </a:fld>
            <a:endParaRPr lang="ko-KR" altLang="en-US"/>
          </a:p>
        </p:txBody>
      </p:sp>
    </p:spTree>
    <p:extLst>
      <p:ext uri="{BB962C8B-B14F-4D97-AF65-F5344CB8AC3E}">
        <p14:creationId xmlns:p14="http://schemas.microsoft.com/office/powerpoint/2010/main" val="28479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We will first introduce the paper first, and then we’ll link the paper to our project briefly.</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2</a:t>
            </a:fld>
            <a:endParaRPr lang="ko-KR" altLang="en-US"/>
          </a:p>
        </p:txBody>
      </p:sp>
    </p:spTree>
    <p:extLst>
      <p:ext uri="{BB962C8B-B14F-4D97-AF65-F5344CB8AC3E}">
        <p14:creationId xmlns:p14="http://schemas.microsoft.com/office/powerpoint/2010/main" val="3468549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a:t>That is all and thank you for listening to our presentation.</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20</a:t>
            </a:fld>
            <a:endParaRPr lang="ko-KR" altLang="en-US"/>
          </a:p>
        </p:txBody>
      </p:sp>
    </p:spTree>
    <p:extLst>
      <p:ext uri="{BB962C8B-B14F-4D97-AF65-F5344CB8AC3E}">
        <p14:creationId xmlns:p14="http://schemas.microsoft.com/office/powerpoint/2010/main" val="282158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Network pruning is a technique that lightens the model by removing some connections that are considered weaker than others in the deep learning model. As of 2019, when this paper was published, the neural network pruning technique made it possible to reduce parameters to more than 90%. And in this process, it not only significantly reduces the storage capacity but also significantly improves computational performance with slight accuracy loss. Performance is maintained or improved even if you remove a lot of network connectivity means that traditional neural networks are too dense, and many connections are redundant for interference.</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3</a:t>
            </a:fld>
            <a:endParaRPr lang="ko-KR" altLang="en-US"/>
          </a:p>
        </p:txBody>
      </p:sp>
    </p:spTree>
    <p:extLst>
      <p:ext uri="{BB962C8B-B14F-4D97-AF65-F5344CB8AC3E}">
        <p14:creationId xmlns:p14="http://schemas.microsoft.com/office/powerpoint/2010/main" val="362646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However, if you learn the network found through pruning using random weight from scratch, its accuracy was far less than the accuracy of the model obtained by pruning and this was the problem. There have been many speculations about this, and the most plausible argument is that the network found through pruning has a small capacity due to the small number of parameters, so it is harder to learn than the existing network with many parameters.</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4</a:t>
            </a:fld>
            <a:endParaRPr lang="ko-KR" altLang="en-US"/>
          </a:p>
        </p:txBody>
      </p:sp>
    </p:spTree>
    <p:extLst>
      <p:ext uri="{BB962C8B-B14F-4D97-AF65-F5344CB8AC3E}">
        <p14:creationId xmlns:p14="http://schemas.microsoft.com/office/powerpoint/2010/main" val="297213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b="0" i="0">
                <a:solidFill>
                  <a:srgbClr val="383838"/>
                </a:solidFill>
                <a:effectLst/>
                <a:latin typeface="Source Sans Pro" panose="020B0503030403020204" pitchFamily="34" charset="0"/>
              </a:rPr>
              <a:t>We can make one guess here. If the pruned network performs similarly to the original network, we can say that at least one subnetwork exists for the artificial neural network that has almost the same performance as the original neural network. So, if we start training that subnetwork using a specific initial value, wouldn't we be able to grow into a model that has similar performance even if it has a smaller capacity than the original one? Even though it's hard to find that initial value.</a:t>
            </a:r>
            <a:endParaRPr lang="ko-KR" altLang="en-US" b="0"/>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5</a:t>
            </a:fld>
            <a:endParaRPr lang="ko-KR" altLang="en-US"/>
          </a:p>
        </p:txBody>
      </p:sp>
    </p:spTree>
    <p:extLst>
      <p:ext uri="{BB962C8B-B14F-4D97-AF65-F5344CB8AC3E}">
        <p14:creationId xmlns:p14="http://schemas.microsoft.com/office/powerpoint/2010/main" val="140984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b="0" i="0">
                <a:solidFill>
                  <a:srgbClr val="383838"/>
                </a:solidFill>
                <a:effectLst/>
                <a:latin typeface="Source Sans Pro" panose="020B0503030403020204" pitchFamily="34" charset="0"/>
              </a:rPr>
              <a:t>Based on the results mentioned before, the authors propose a new concept. The Lottery Ticket Hypothesis is that the dense, randomly-initialized, feed-forward network has a subnetwork - a winning ticket - with similar test performance to the original network after training a similar number of iterations. The winning ticket we found is the same as winning the initialization lottery. These networks will have initialized weights that will enable learning to be effective. That is, among many subnetworks, there should be at least one subnetwork that works well as the original one. This is a metaphor for winning the lottery.</a:t>
            </a:r>
            <a:endParaRPr lang="ko-KR" altLang="en-US" b="0"/>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6</a:t>
            </a:fld>
            <a:endParaRPr lang="ko-KR" altLang="en-US"/>
          </a:p>
        </p:txBody>
      </p:sp>
    </p:spTree>
    <p:extLst>
      <p:ext uri="{BB962C8B-B14F-4D97-AF65-F5344CB8AC3E}">
        <p14:creationId xmlns:p14="http://schemas.microsoft.com/office/powerpoint/2010/main" val="279386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b="0" i="0">
                <a:solidFill>
                  <a:srgbClr val="383838"/>
                </a:solidFill>
                <a:effectLst/>
                <a:latin typeface="Source Sans Pro" panose="020B0503030403020204" pitchFamily="34" charset="0"/>
              </a:rPr>
              <a:t>We can formularize the Lottery Ticket Hypothesis like this. Let's say an original model achieves minimum validation loss in step t with accuracy a. Starting from the same initial parameters, there is a pruned model that achieves minimum validation loss in step t' with accuracy a' where t'&lt;=t and a'&gt;=a. Here, m denotes a parameter mask, so f of m dot theta is a pruned network.</a:t>
            </a:r>
            <a:endParaRPr lang="ko-KR" altLang="en-US" b="0"/>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7</a:t>
            </a:fld>
            <a:endParaRPr lang="ko-KR" altLang="en-US"/>
          </a:p>
        </p:txBody>
      </p:sp>
    </p:spTree>
    <p:extLst>
      <p:ext uri="{BB962C8B-B14F-4D97-AF65-F5344CB8AC3E}">
        <p14:creationId xmlns:p14="http://schemas.microsoft.com/office/powerpoint/2010/main" val="254465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a:t>Here's how to find the winning ticket. The algorithm follows these 4 steps, and from step 1 to step 3 is the same as the general network pruning method, which initializes a network, trains the network, and prune and finetuning N</a:t>
            </a:r>
            <a:r>
              <a:rPr lang="ko-KR" altLang="en-US"/>
              <a:t> </a:t>
            </a:r>
            <a:r>
              <a:rPr lang="en-US" altLang="ko-KR"/>
              <a:t>times</a:t>
            </a:r>
            <a:r>
              <a:rPr lang="ko-KR" altLang="en-US"/>
              <a:t> </a:t>
            </a:r>
            <a:r>
              <a:rPr lang="en-US" altLang="ko-KR"/>
              <a:t>iteratively for total p% prune. However, in the last step, they reset the remaining parameter of the pruned network to the original parameter, theta_0, and this is the iterative approach of getting the winning ticket.</a:t>
            </a:r>
            <a:endParaRPr lang="ko-KR" altLang="en-US"/>
          </a:p>
          <a:p>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8</a:t>
            </a:fld>
            <a:endParaRPr lang="ko-KR" altLang="en-US"/>
          </a:p>
        </p:txBody>
      </p:sp>
    </p:spTree>
    <p:extLst>
      <p:ext uri="{BB962C8B-B14F-4D97-AF65-F5344CB8AC3E}">
        <p14:creationId xmlns:p14="http://schemas.microsoft.com/office/powerpoint/2010/main" val="371326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Were these networks really a winning ticket?</a:t>
            </a:r>
          </a:p>
          <a:p>
            <a:r>
              <a:rPr lang="en-US" altLang="ko-KR"/>
              <a:t>The authors found winning tickets by applying algorithms to fully connected networks and convolution networks.</a:t>
            </a:r>
            <a:endParaRPr lang="ko-KR" altLang="en-US"/>
          </a:p>
        </p:txBody>
      </p:sp>
      <p:sp>
        <p:nvSpPr>
          <p:cNvPr id="4" name="슬라이드 번호 개체 틀 3"/>
          <p:cNvSpPr>
            <a:spLocks noGrp="1"/>
          </p:cNvSpPr>
          <p:nvPr>
            <p:ph type="sldNum" sz="quarter" idx="5"/>
          </p:nvPr>
        </p:nvSpPr>
        <p:spPr/>
        <p:txBody>
          <a:bodyPr/>
          <a:lstStyle/>
          <a:p>
            <a:fld id="{FD11ED56-11CE-48E0-B41B-C1878788F17C}" type="slidenum">
              <a:rPr lang="ko-KR" altLang="en-US" smtClean="0"/>
              <a:t>9</a:t>
            </a:fld>
            <a:endParaRPr lang="ko-KR" altLang="en-US"/>
          </a:p>
        </p:txBody>
      </p:sp>
    </p:spTree>
    <p:extLst>
      <p:ext uri="{BB962C8B-B14F-4D97-AF65-F5344CB8AC3E}">
        <p14:creationId xmlns:p14="http://schemas.microsoft.com/office/powerpoint/2010/main" val="187073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693D40-6984-4FC8-9E86-DA88E6649CFB}"/>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963DAA6E-7CDB-4B33-B84F-F43C5071A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6611F3D3-E12B-43C4-89E5-4EDB4FB3C660}"/>
              </a:ext>
            </a:extLst>
          </p:cNvPr>
          <p:cNvSpPr>
            <a:spLocks noGrp="1"/>
          </p:cNvSpPr>
          <p:nvPr>
            <p:ph type="dt" sz="half" idx="10"/>
          </p:nvPr>
        </p:nvSpPr>
        <p:spPr/>
        <p:txBody>
          <a:bodyPr/>
          <a:lstStyle/>
          <a:p>
            <a:fld id="{D75CAF90-DCCD-4DCF-B81F-99F66A94B604}" type="datetime1">
              <a:rPr lang="ko-KR" altLang="en-US" smtClean="0"/>
              <a:t>2022-05-11</a:t>
            </a:fld>
            <a:endParaRPr lang="ko-KR" altLang="en-US"/>
          </a:p>
        </p:txBody>
      </p:sp>
      <p:sp>
        <p:nvSpPr>
          <p:cNvPr id="5" name="바닥글 개체 틀 4">
            <a:extLst>
              <a:ext uri="{FF2B5EF4-FFF2-40B4-BE49-F238E27FC236}">
                <a16:creationId xmlns:a16="http://schemas.microsoft.com/office/drawing/2014/main" id="{B1C8AA02-FB40-4F57-82BB-63151C5AC209}"/>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0A2AAC1-104D-4817-9ED9-AC528E90F52D}"/>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174785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072D8D-D7CE-44C9-8B3D-DE544E94BFA1}"/>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D587E9B3-122F-44AC-BB06-12BCE070ECD4}"/>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1679FEC-D640-4BCF-A4A8-B423B367EEA8}"/>
              </a:ext>
            </a:extLst>
          </p:cNvPr>
          <p:cNvSpPr>
            <a:spLocks noGrp="1"/>
          </p:cNvSpPr>
          <p:nvPr>
            <p:ph type="dt" sz="half" idx="10"/>
          </p:nvPr>
        </p:nvSpPr>
        <p:spPr/>
        <p:txBody>
          <a:bodyPr/>
          <a:lstStyle/>
          <a:p>
            <a:fld id="{E53B298C-3E78-482E-B93B-302F358FDBC6}" type="datetime1">
              <a:rPr lang="ko-KR" altLang="en-US" smtClean="0"/>
              <a:t>2022-05-11</a:t>
            </a:fld>
            <a:endParaRPr lang="ko-KR" altLang="en-US"/>
          </a:p>
        </p:txBody>
      </p:sp>
      <p:sp>
        <p:nvSpPr>
          <p:cNvPr id="5" name="바닥글 개체 틀 4">
            <a:extLst>
              <a:ext uri="{FF2B5EF4-FFF2-40B4-BE49-F238E27FC236}">
                <a16:creationId xmlns:a16="http://schemas.microsoft.com/office/drawing/2014/main" id="{34975A52-86B1-46F7-89D9-1364F94E485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FB7DDC7-DE94-422C-BAC5-E57BD70E0DB1}"/>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56317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A7397C74-BF3B-409F-B354-DC7F514BF3BA}"/>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46372BA2-38A7-449B-9EA2-15842D9435BA}"/>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45F4EFE-9771-476E-A8BE-A8A814E3F7F8}"/>
              </a:ext>
            </a:extLst>
          </p:cNvPr>
          <p:cNvSpPr>
            <a:spLocks noGrp="1"/>
          </p:cNvSpPr>
          <p:nvPr>
            <p:ph type="dt" sz="half" idx="10"/>
          </p:nvPr>
        </p:nvSpPr>
        <p:spPr/>
        <p:txBody>
          <a:bodyPr/>
          <a:lstStyle/>
          <a:p>
            <a:fld id="{E44AFB54-1C4B-454F-90E7-C171B37A4400}" type="datetime1">
              <a:rPr lang="ko-KR" altLang="en-US" smtClean="0"/>
              <a:t>2022-05-11</a:t>
            </a:fld>
            <a:endParaRPr lang="ko-KR" altLang="en-US"/>
          </a:p>
        </p:txBody>
      </p:sp>
      <p:sp>
        <p:nvSpPr>
          <p:cNvPr id="5" name="바닥글 개체 틀 4">
            <a:extLst>
              <a:ext uri="{FF2B5EF4-FFF2-40B4-BE49-F238E27FC236}">
                <a16:creationId xmlns:a16="http://schemas.microsoft.com/office/drawing/2014/main" id="{51795CF0-072B-44A1-864F-8FBA26C2440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23D2F28-62B8-4C3C-BB61-D30C4AD58F90}"/>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379898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697503-5A97-49F1-B8E2-434A6BFA073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97741E18-92AA-4017-BA8A-829FA7DC0737}"/>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6A8F2A1-0815-4D47-903D-D88D4FDEEF1B}"/>
              </a:ext>
            </a:extLst>
          </p:cNvPr>
          <p:cNvSpPr>
            <a:spLocks noGrp="1"/>
          </p:cNvSpPr>
          <p:nvPr>
            <p:ph type="dt" sz="half" idx="10"/>
          </p:nvPr>
        </p:nvSpPr>
        <p:spPr/>
        <p:txBody>
          <a:bodyPr/>
          <a:lstStyle/>
          <a:p>
            <a:fld id="{4EACD781-E2EA-42B9-AA0D-F3FD071B1C3A}" type="datetime1">
              <a:rPr lang="ko-KR" altLang="en-US" smtClean="0"/>
              <a:t>2022-05-11</a:t>
            </a:fld>
            <a:endParaRPr lang="ko-KR" altLang="en-US"/>
          </a:p>
        </p:txBody>
      </p:sp>
      <p:sp>
        <p:nvSpPr>
          <p:cNvPr id="5" name="바닥글 개체 틀 4">
            <a:extLst>
              <a:ext uri="{FF2B5EF4-FFF2-40B4-BE49-F238E27FC236}">
                <a16:creationId xmlns:a16="http://schemas.microsoft.com/office/drawing/2014/main" id="{AEF8A0CF-81B5-4C69-8251-8F5C5FCB811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9FD8DBF-DC5B-43AD-983F-A5416EF1F487}"/>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26040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9354A5-75C4-4184-959A-ACD39CC612BD}"/>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D97B6F63-B7D7-49A9-9A5E-4B926BD2E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9DB7CD59-A940-4519-91F3-6103AC818A9E}"/>
              </a:ext>
            </a:extLst>
          </p:cNvPr>
          <p:cNvSpPr>
            <a:spLocks noGrp="1"/>
          </p:cNvSpPr>
          <p:nvPr>
            <p:ph type="dt" sz="half" idx="10"/>
          </p:nvPr>
        </p:nvSpPr>
        <p:spPr/>
        <p:txBody>
          <a:bodyPr/>
          <a:lstStyle/>
          <a:p>
            <a:fld id="{37180BDC-AB83-416F-87FF-36FDF96D3DD7}" type="datetime1">
              <a:rPr lang="ko-KR" altLang="en-US" smtClean="0"/>
              <a:t>2022-05-11</a:t>
            </a:fld>
            <a:endParaRPr lang="ko-KR" altLang="en-US"/>
          </a:p>
        </p:txBody>
      </p:sp>
      <p:sp>
        <p:nvSpPr>
          <p:cNvPr id="5" name="바닥글 개체 틀 4">
            <a:extLst>
              <a:ext uri="{FF2B5EF4-FFF2-40B4-BE49-F238E27FC236}">
                <a16:creationId xmlns:a16="http://schemas.microsoft.com/office/drawing/2014/main" id="{712D0F28-2681-4DB7-A206-14915E86D68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E4395D9-93EF-40BB-A441-7D2336F79318}"/>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127442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51E668-2EA7-4240-A5CC-E3F7CEEF4E85}"/>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B389660-65D0-4F45-AF6F-9EACC709DE8C}"/>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A2D5A13D-C497-42C3-BF93-0E8415930994}"/>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6F5A0BAF-2F16-47AA-AC95-4E46501D74F0}"/>
              </a:ext>
            </a:extLst>
          </p:cNvPr>
          <p:cNvSpPr>
            <a:spLocks noGrp="1"/>
          </p:cNvSpPr>
          <p:nvPr>
            <p:ph type="dt" sz="half" idx="10"/>
          </p:nvPr>
        </p:nvSpPr>
        <p:spPr/>
        <p:txBody>
          <a:bodyPr/>
          <a:lstStyle/>
          <a:p>
            <a:fld id="{476A2842-F612-418A-A38B-247401FCC5B5}" type="datetime1">
              <a:rPr lang="ko-KR" altLang="en-US" smtClean="0"/>
              <a:t>2022-05-11</a:t>
            </a:fld>
            <a:endParaRPr lang="ko-KR" altLang="en-US"/>
          </a:p>
        </p:txBody>
      </p:sp>
      <p:sp>
        <p:nvSpPr>
          <p:cNvPr id="6" name="바닥글 개체 틀 5">
            <a:extLst>
              <a:ext uri="{FF2B5EF4-FFF2-40B4-BE49-F238E27FC236}">
                <a16:creationId xmlns:a16="http://schemas.microsoft.com/office/drawing/2014/main" id="{A09773B2-B810-48E3-89A8-6F29FDE156C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9E7631CA-3393-416C-A9F0-B41D22FC4186}"/>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76186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59E7951-5E18-43B7-92A0-A4E76D97F3B7}"/>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C9735C8F-F1E2-4977-A501-F31E61571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36CB4966-9236-4184-9059-3955D6B5C4B7}"/>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1E0826EA-379D-424F-A4F9-CC1F015D5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25CB8152-9412-4E0F-BEC6-E00A97F261A6}"/>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C091021D-788B-4A84-BD71-A91B9F92461B}"/>
              </a:ext>
            </a:extLst>
          </p:cNvPr>
          <p:cNvSpPr>
            <a:spLocks noGrp="1"/>
          </p:cNvSpPr>
          <p:nvPr>
            <p:ph type="dt" sz="half" idx="10"/>
          </p:nvPr>
        </p:nvSpPr>
        <p:spPr/>
        <p:txBody>
          <a:bodyPr/>
          <a:lstStyle/>
          <a:p>
            <a:fld id="{D0047412-53C6-4153-BD41-05E9FB9E9B85}" type="datetime1">
              <a:rPr lang="ko-KR" altLang="en-US" smtClean="0"/>
              <a:t>2022-05-11</a:t>
            </a:fld>
            <a:endParaRPr lang="ko-KR" altLang="en-US"/>
          </a:p>
        </p:txBody>
      </p:sp>
      <p:sp>
        <p:nvSpPr>
          <p:cNvPr id="8" name="바닥글 개체 틀 7">
            <a:extLst>
              <a:ext uri="{FF2B5EF4-FFF2-40B4-BE49-F238E27FC236}">
                <a16:creationId xmlns:a16="http://schemas.microsoft.com/office/drawing/2014/main" id="{624FAF3F-4CAE-4DEE-B246-09B7FF6F3365}"/>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50EAC689-5D2B-4583-B20B-D6F7FB60836D}"/>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293813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163CE75-F8F5-4D6B-9F06-E4846D7A2490}"/>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3D61F172-B2F2-4669-8248-D7C5BB9FF317}"/>
              </a:ext>
            </a:extLst>
          </p:cNvPr>
          <p:cNvSpPr>
            <a:spLocks noGrp="1"/>
          </p:cNvSpPr>
          <p:nvPr>
            <p:ph type="dt" sz="half" idx="10"/>
          </p:nvPr>
        </p:nvSpPr>
        <p:spPr/>
        <p:txBody>
          <a:bodyPr/>
          <a:lstStyle/>
          <a:p>
            <a:fld id="{5347C547-A6D2-4835-A3ED-EA6815319040}" type="datetime1">
              <a:rPr lang="ko-KR" altLang="en-US" smtClean="0"/>
              <a:t>2022-05-11</a:t>
            </a:fld>
            <a:endParaRPr lang="ko-KR" altLang="en-US"/>
          </a:p>
        </p:txBody>
      </p:sp>
      <p:sp>
        <p:nvSpPr>
          <p:cNvPr id="4" name="바닥글 개체 틀 3">
            <a:extLst>
              <a:ext uri="{FF2B5EF4-FFF2-40B4-BE49-F238E27FC236}">
                <a16:creationId xmlns:a16="http://schemas.microsoft.com/office/drawing/2014/main" id="{90CCC497-3DF3-4894-9112-EFC9F4D4A7E4}"/>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5A3EC16F-695E-4DB8-9F3E-C2C87EC750AC}"/>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345420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9CC0D0CD-372F-4321-945E-81E038E1187B}"/>
              </a:ext>
            </a:extLst>
          </p:cNvPr>
          <p:cNvSpPr>
            <a:spLocks noGrp="1"/>
          </p:cNvSpPr>
          <p:nvPr>
            <p:ph type="dt" sz="half" idx="10"/>
          </p:nvPr>
        </p:nvSpPr>
        <p:spPr/>
        <p:txBody>
          <a:bodyPr/>
          <a:lstStyle/>
          <a:p>
            <a:fld id="{D3C07130-DEBA-4F2A-8EB1-92D5D7A0CC53}" type="datetime1">
              <a:rPr lang="ko-KR" altLang="en-US" smtClean="0"/>
              <a:t>2022-05-11</a:t>
            </a:fld>
            <a:endParaRPr lang="ko-KR" altLang="en-US"/>
          </a:p>
        </p:txBody>
      </p:sp>
      <p:sp>
        <p:nvSpPr>
          <p:cNvPr id="3" name="바닥글 개체 틀 2">
            <a:extLst>
              <a:ext uri="{FF2B5EF4-FFF2-40B4-BE49-F238E27FC236}">
                <a16:creationId xmlns:a16="http://schemas.microsoft.com/office/drawing/2014/main" id="{D9015451-648B-4F72-88B7-33FD11B9D803}"/>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303564A9-58A3-46DF-A9F8-4AD5B9A53BA7}"/>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213647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A1DF2E9-F4E6-4B15-93DF-751FC399902E}"/>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BCFB84AE-B8DB-4FA1-8E4E-0A9D6EC7C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E4EF983D-1879-41BA-AB67-A63B15BB6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B82BAAF1-7471-4C6A-BBA0-06E552E0DF1B}"/>
              </a:ext>
            </a:extLst>
          </p:cNvPr>
          <p:cNvSpPr>
            <a:spLocks noGrp="1"/>
          </p:cNvSpPr>
          <p:nvPr>
            <p:ph type="dt" sz="half" idx="10"/>
          </p:nvPr>
        </p:nvSpPr>
        <p:spPr/>
        <p:txBody>
          <a:bodyPr/>
          <a:lstStyle/>
          <a:p>
            <a:fld id="{20671956-86D6-4547-A6BD-55CCE9D6AB66}" type="datetime1">
              <a:rPr lang="ko-KR" altLang="en-US" smtClean="0"/>
              <a:t>2022-05-11</a:t>
            </a:fld>
            <a:endParaRPr lang="ko-KR" altLang="en-US"/>
          </a:p>
        </p:txBody>
      </p:sp>
      <p:sp>
        <p:nvSpPr>
          <p:cNvPr id="6" name="바닥글 개체 틀 5">
            <a:extLst>
              <a:ext uri="{FF2B5EF4-FFF2-40B4-BE49-F238E27FC236}">
                <a16:creationId xmlns:a16="http://schemas.microsoft.com/office/drawing/2014/main" id="{BE960526-5F1F-4080-9351-4B66C78002F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1248530-0EEA-44CF-86DC-FBC5A0992F0A}"/>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148581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1ED460-27B8-44EE-8379-A0AD4B7FFBF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CE3F807C-9A39-4F21-9C26-466AA89BA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98EB4ADD-91B0-4C32-B0D5-9654D7CD8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ABC315D1-3435-4196-B91F-0DED2C7E687C}"/>
              </a:ext>
            </a:extLst>
          </p:cNvPr>
          <p:cNvSpPr>
            <a:spLocks noGrp="1"/>
          </p:cNvSpPr>
          <p:nvPr>
            <p:ph type="dt" sz="half" idx="10"/>
          </p:nvPr>
        </p:nvSpPr>
        <p:spPr/>
        <p:txBody>
          <a:bodyPr/>
          <a:lstStyle/>
          <a:p>
            <a:fld id="{8AD00F55-8660-466B-8E43-9B38702D7D74}" type="datetime1">
              <a:rPr lang="ko-KR" altLang="en-US" smtClean="0"/>
              <a:t>2022-05-11</a:t>
            </a:fld>
            <a:endParaRPr lang="ko-KR" altLang="en-US"/>
          </a:p>
        </p:txBody>
      </p:sp>
      <p:sp>
        <p:nvSpPr>
          <p:cNvPr id="6" name="바닥글 개체 틀 5">
            <a:extLst>
              <a:ext uri="{FF2B5EF4-FFF2-40B4-BE49-F238E27FC236}">
                <a16:creationId xmlns:a16="http://schemas.microsoft.com/office/drawing/2014/main" id="{79FCF42B-2910-4E7A-B218-F70E0D99C77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14DDB6CA-844E-4C4F-AEF0-DE21C705221E}"/>
              </a:ext>
            </a:extLst>
          </p:cNvPr>
          <p:cNvSpPr>
            <a:spLocks noGrp="1"/>
          </p:cNvSpPr>
          <p:nvPr>
            <p:ph type="sldNum" sz="quarter" idx="12"/>
          </p:nvPr>
        </p:nvSpPr>
        <p:spPr/>
        <p:txBody>
          <a:body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127674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0D0561C8-E1F5-471C-9FD8-407408D88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1D893E04-B8C8-4E62-AA63-A860CE215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F4F05D2-A093-4BFE-90D8-CE40808D4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1BDB4-C54E-49DF-B8CF-60429FB1460A}" type="datetime1">
              <a:rPr lang="ko-KR" altLang="en-US" smtClean="0"/>
              <a:t>2022-05-11</a:t>
            </a:fld>
            <a:endParaRPr lang="ko-KR" altLang="en-US"/>
          </a:p>
        </p:txBody>
      </p:sp>
      <p:sp>
        <p:nvSpPr>
          <p:cNvPr id="5" name="바닥글 개체 틀 4">
            <a:extLst>
              <a:ext uri="{FF2B5EF4-FFF2-40B4-BE49-F238E27FC236}">
                <a16:creationId xmlns:a16="http://schemas.microsoft.com/office/drawing/2014/main" id="{20915ADD-727A-4FBA-B8C0-A7895BA22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63FFBC67-F90F-4EF2-8D35-FCB31CCA7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55E59-19A8-4633-A2BA-66587D597684}" type="slidenum">
              <a:rPr lang="ko-KR" altLang="en-US" smtClean="0"/>
              <a:t>‹#›</a:t>
            </a:fld>
            <a:endParaRPr lang="ko-KR" altLang="en-US"/>
          </a:p>
        </p:txBody>
      </p:sp>
    </p:spTree>
    <p:extLst>
      <p:ext uri="{BB962C8B-B14F-4D97-AF65-F5344CB8AC3E}">
        <p14:creationId xmlns:p14="http://schemas.microsoft.com/office/powerpoint/2010/main" val="377244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478DE166-2E14-4F5D-8FB2-B306954426C7}"/>
              </a:ext>
            </a:extLst>
          </p:cNvPr>
          <p:cNvCxnSpPr>
            <a:cxnSpLocks/>
          </p:cNvCxnSpPr>
          <p:nvPr/>
        </p:nvCxnSpPr>
        <p:spPr>
          <a:xfrm>
            <a:off x="1599673" y="2619125"/>
            <a:ext cx="9113150" cy="0"/>
          </a:xfrm>
          <a:prstGeom prst="line">
            <a:avLst/>
          </a:prstGeom>
          <a:ln w="57150">
            <a:solidFill>
              <a:srgbClr val="C7005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E8ED12-CD17-4621-AC1F-9C42C0EC44E3}"/>
              </a:ext>
            </a:extLst>
          </p:cNvPr>
          <p:cNvSpPr txBox="1"/>
          <p:nvPr/>
        </p:nvSpPr>
        <p:spPr>
          <a:xfrm>
            <a:off x="1" y="4661369"/>
            <a:ext cx="12191999" cy="707886"/>
          </a:xfrm>
          <a:prstGeom prst="rect">
            <a:avLst/>
          </a:prstGeom>
          <a:noFill/>
        </p:spPr>
        <p:txBody>
          <a:bodyPr wrap="square" rtlCol="0">
            <a:spAutoFit/>
          </a:bodyPr>
          <a:lstStyle/>
          <a:p>
            <a:pPr algn="ctr"/>
            <a:r>
              <a:rPr lang="en-US" altLang="ko-KR" sz="2000" b="1">
                <a:latin typeface="나눔스퀘어라운드 Bold" panose="020B0600000101010101" pitchFamily="50" charset="-127"/>
                <a:ea typeface="나눔스퀘어라운드 Bold" panose="020B0600000101010101" pitchFamily="50" charset="-127"/>
              </a:rPr>
              <a:t>Team 4</a:t>
            </a:r>
          </a:p>
          <a:p>
            <a:pPr algn="ctr"/>
            <a:r>
              <a:rPr lang="en-US" altLang="ko-KR" sz="2000" b="1" err="1">
                <a:latin typeface="나눔스퀘어라운드 Bold" panose="020B0600000101010101" pitchFamily="50" charset="-127"/>
                <a:ea typeface="나눔스퀘어라운드 Bold" panose="020B0600000101010101" pitchFamily="50" charset="-127"/>
              </a:rPr>
              <a:t>Taegyu</a:t>
            </a:r>
            <a:r>
              <a:rPr lang="en-US" altLang="ko-KR" sz="2000" b="1">
                <a:latin typeface="나눔스퀘어라운드 Bold" panose="020B0600000101010101" pitchFamily="50" charset="-127"/>
                <a:ea typeface="나눔스퀘어라운드 Bold" panose="020B0600000101010101" pitchFamily="50" charset="-127"/>
              </a:rPr>
              <a:t> Park, </a:t>
            </a:r>
            <a:r>
              <a:rPr lang="en-US" altLang="ko-KR" sz="2000" b="1" err="1">
                <a:latin typeface="나눔스퀘어라운드 Bold" panose="020B0600000101010101" pitchFamily="50" charset="-127"/>
                <a:ea typeface="나눔스퀘어라운드 Bold" panose="020B0600000101010101" pitchFamily="50" charset="-127"/>
              </a:rPr>
              <a:t>Byeongju</a:t>
            </a:r>
            <a:r>
              <a:rPr lang="en-US" altLang="ko-KR" sz="2000" b="1">
                <a:latin typeface="나눔스퀘어라운드 Bold" panose="020B0600000101010101" pitchFamily="50" charset="-127"/>
                <a:ea typeface="나눔스퀘어라운드 Bold" panose="020B0600000101010101" pitchFamily="50" charset="-127"/>
              </a:rPr>
              <a:t> Woo</a:t>
            </a:r>
            <a:endParaRPr lang="ko-KR" altLang="en-US" sz="2000" b="1">
              <a:latin typeface="나눔스퀘어라운드 Bold" panose="020B0600000101010101" pitchFamily="50" charset="-127"/>
              <a:ea typeface="나눔스퀘어라운드 Bold" panose="020B0600000101010101" pitchFamily="50" charset="-127"/>
            </a:endParaRPr>
          </a:p>
        </p:txBody>
      </p:sp>
      <p:pic>
        <p:nvPicPr>
          <p:cNvPr id="8" name="그림 7">
            <a:extLst>
              <a:ext uri="{FF2B5EF4-FFF2-40B4-BE49-F238E27FC236}">
                <a16:creationId xmlns:a16="http://schemas.microsoft.com/office/drawing/2014/main" id="{703DE2B7-69D1-4C43-9F47-ED00565FC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0" name="TextBox 9">
            <a:extLst>
              <a:ext uri="{FF2B5EF4-FFF2-40B4-BE49-F238E27FC236}">
                <a16:creationId xmlns:a16="http://schemas.microsoft.com/office/drawing/2014/main" id="{EE0B4890-F211-4EDF-9915-E87D957E0632}"/>
              </a:ext>
            </a:extLst>
          </p:cNvPr>
          <p:cNvSpPr txBox="1"/>
          <p:nvPr/>
        </p:nvSpPr>
        <p:spPr>
          <a:xfrm>
            <a:off x="1" y="1786771"/>
            <a:ext cx="12191999" cy="646331"/>
          </a:xfrm>
          <a:prstGeom prst="rect">
            <a:avLst/>
          </a:prstGeom>
          <a:noFill/>
        </p:spPr>
        <p:txBody>
          <a:bodyPr wrap="square" rtlCol="0">
            <a:spAutoFit/>
          </a:bodyPr>
          <a:lstStyle/>
          <a:p>
            <a:pPr algn="ctr"/>
            <a:r>
              <a:rPr lang="en-US" altLang="ko-KR" sz="3600">
                <a:latin typeface="나눔스퀘어라운드 Bold" panose="020B0600000101010101" pitchFamily="50" charset="-127"/>
                <a:ea typeface="나눔스퀘어라운드 Bold" panose="020B0600000101010101" pitchFamily="50" charset="-127"/>
              </a:rPr>
              <a:t>THE LOTTERY TICKET HYPOTHESIS</a:t>
            </a:r>
            <a:endParaRPr lang="ko-KR" altLang="en-US" sz="3600" b="1">
              <a:latin typeface="나눔스퀘어라운드 Bold" panose="020B0600000101010101" pitchFamily="50" charset="-127"/>
              <a:ea typeface="나눔스퀘어라운드 Bold" panose="020B0600000101010101" pitchFamily="50" charset="-127"/>
            </a:endParaRPr>
          </a:p>
        </p:txBody>
      </p:sp>
      <p:sp>
        <p:nvSpPr>
          <p:cNvPr id="2" name="슬라이드 번호 개체 틀 1">
            <a:extLst>
              <a:ext uri="{FF2B5EF4-FFF2-40B4-BE49-F238E27FC236}">
                <a16:creationId xmlns:a16="http://schemas.microsoft.com/office/drawing/2014/main" id="{4D7E7056-9EED-0748-DB33-A62D1EEE5D12}"/>
              </a:ext>
            </a:extLst>
          </p:cNvPr>
          <p:cNvSpPr>
            <a:spLocks noGrp="1"/>
          </p:cNvSpPr>
          <p:nvPr>
            <p:ph type="sldNum" sz="quarter" idx="12"/>
          </p:nvPr>
        </p:nvSpPr>
        <p:spPr/>
        <p:txBody>
          <a:bodyPr/>
          <a:lstStyle/>
          <a:p>
            <a:fld id="{90255E59-19A8-4633-A2BA-66587D597684}" type="slidenum">
              <a:rPr lang="ko-KR" altLang="en-US" smtClean="0"/>
              <a:t>1</a:t>
            </a:fld>
            <a:endParaRPr lang="ko-KR" altLang="en-US"/>
          </a:p>
        </p:txBody>
      </p:sp>
      <p:sp>
        <p:nvSpPr>
          <p:cNvPr id="9" name="TextBox 8">
            <a:extLst>
              <a:ext uri="{FF2B5EF4-FFF2-40B4-BE49-F238E27FC236}">
                <a16:creationId xmlns:a16="http://schemas.microsoft.com/office/drawing/2014/main" id="{99889135-D38B-E586-624B-345D9CBE58C0}"/>
              </a:ext>
            </a:extLst>
          </p:cNvPr>
          <p:cNvSpPr txBox="1"/>
          <p:nvPr/>
        </p:nvSpPr>
        <p:spPr>
          <a:xfrm>
            <a:off x="0" y="5556157"/>
            <a:ext cx="12191999" cy="400110"/>
          </a:xfrm>
          <a:prstGeom prst="rect">
            <a:avLst/>
          </a:prstGeom>
          <a:noFill/>
        </p:spPr>
        <p:txBody>
          <a:bodyPr wrap="square" rtlCol="0">
            <a:spAutoFit/>
          </a:bodyPr>
          <a:lstStyle/>
          <a:p>
            <a:pPr algn="ctr"/>
            <a:r>
              <a:rPr lang="en-US" altLang="ko-KR" sz="2000" b="1">
                <a:latin typeface="나눔스퀘어라운드 Bold" panose="020B0600000101010101" pitchFamily="50" charset="-127"/>
                <a:ea typeface="나눔스퀘어라운드 Bold" panose="020B0600000101010101" pitchFamily="50" charset="-127"/>
              </a:rPr>
              <a:t>May 11, 2022</a:t>
            </a:r>
            <a:endParaRPr lang="ko-KR" altLang="en-US" sz="2000" b="1">
              <a:latin typeface="나눔스퀘어라운드 Bold" panose="020B0600000101010101" pitchFamily="50" charset="-127"/>
              <a:ea typeface="나눔스퀘어라운드 Bold" panose="020B0600000101010101" pitchFamily="50" charset="-127"/>
            </a:endParaRPr>
          </a:p>
        </p:txBody>
      </p:sp>
      <p:sp>
        <p:nvSpPr>
          <p:cNvPr id="11" name="TextBox 10">
            <a:extLst>
              <a:ext uri="{FF2B5EF4-FFF2-40B4-BE49-F238E27FC236}">
                <a16:creationId xmlns:a16="http://schemas.microsoft.com/office/drawing/2014/main" id="{46B8169E-82C3-FF76-DFEE-E84B5FACB21A}"/>
              </a:ext>
            </a:extLst>
          </p:cNvPr>
          <p:cNvSpPr txBox="1"/>
          <p:nvPr/>
        </p:nvSpPr>
        <p:spPr>
          <a:xfrm>
            <a:off x="1" y="2738290"/>
            <a:ext cx="12191999" cy="461665"/>
          </a:xfrm>
          <a:prstGeom prst="rect">
            <a:avLst/>
          </a:prstGeom>
          <a:noFill/>
        </p:spPr>
        <p:txBody>
          <a:bodyPr wrap="square" rtlCol="0">
            <a:spAutoFit/>
          </a:bodyPr>
          <a:lstStyle/>
          <a:p>
            <a:pPr algn="ctr"/>
            <a:r>
              <a:rPr lang="en-US" altLang="ko-KR" sz="2400">
                <a:latin typeface="나눔스퀘어라운드 Bold" panose="020B0600000101010101" pitchFamily="50" charset="-127"/>
                <a:ea typeface="나눔스퀘어라운드 Bold" panose="020B0600000101010101" pitchFamily="50" charset="-127"/>
              </a:rPr>
              <a:t>Finding Sparse, Trainable Neural Networks</a:t>
            </a:r>
            <a:endParaRPr lang="ko-KR" altLang="en-US" sz="2400" b="1">
              <a:latin typeface="나눔스퀘어라운드 Bold" panose="020B0600000101010101" pitchFamily="50" charset="-127"/>
              <a:ea typeface="나눔스퀘어라운드 Bold" panose="020B0600000101010101" pitchFamily="50" charset="-127"/>
            </a:endParaRPr>
          </a:p>
        </p:txBody>
      </p:sp>
    </p:spTree>
    <p:extLst>
      <p:ext uri="{BB962C8B-B14F-4D97-AF65-F5344CB8AC3E}">
        <p14:creationId xmlns:p14="http://schemas.microsoft.com/office/powerpoint/2010/main" val="130726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Experiments</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Experiment 1. FC(</a:t>
            </a:r>
            <a:r>
              <a:rPr lang="en-US" altLang="ko-KR" sz="2400" b="1" err="1">
                <a:solidFill>
                  <a:schemeClr val="bg1"/>
                </a:solidFill>
                <a:latin typeface="나눔스퀘어라운드 Bold" panose="020B0600000101010101" pitchFamily="50" charset="-127"/>
                <a:ea typeface="나눔스퀘어라운드 Bold" panose="020B0600000101010101" pitchFamily="50" charset="-127"/>
              </a:rPr>
              <a:t>LeNet</a:t>
            </a:r>
            <a:r>
              <a:rPr lang="en-US" altLang="ko-KR" sz="2400" b="1">
                <a:solidFill>
                  <a:schemeClr val="bg1"/>
                </a:solidFill>
                <a:latin typeface="나눔스퀘어라운드 Bold" panose="020B0600000101010101" pitchFamily="50" charset="-127"/>
                <a:ea typeface="나눔스퀘어라운드 Bold" panose="020B0600000101010101" pitchFamily="50" charset="-127"/>
              </a:rPr>
              <a:t>) for MNIST</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10</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468697" y="1005471"/>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Layer-wise pruning, iterative pruning</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a:extLst>
              <a:ext uri="{FF2B5EF4-FFF2-40B4-BE49-F238E27FC236}">
                <a16:creationId xmlns:a16="http://schemas.microsoft.com/office/drawing/2014/main" id="{FE38623C-2039-7BA8-F544-DEC84A45F5F4}"/>
              </a:ext>
            </a:extLst>
          </p:cNvPr>
          <p:cNvSpPr txBox="1"/>
          <p:nvPr/>
        </p:nvSpPr>
        <p:spPr>
          <a:xfrm>
            <a:off x="4046706" y="5493713"/>
            <a:ext cx="4786009" cy="307777"/>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Figure. Test accuracy on </a:t>
            </a:r>
            <a:r>
              <a:rPr lang="en-US" altLang="ko-KR" sz="1400" err="1">
                <a:latin typeface="나눔스퀘어라운드 Bold" panose="020B0600000101010101" pitchFamily="50" charset="-127"/>
                <a:ea typeface="나눔스퀘어라운드 Bold" panose="020B0600000101010101" pitchFamily="50" charset="-127"/>
              </a:rPr>
              <a:t>LeNet</a:t>
            </a:r>
            <a:r>
              <a:rPr lang="en-US" altLang="ko-KR" sz="1400">
                <a:latin typeface="나눔스퀘어라운드 Bold" panose="020B0600000101010101" pitchFamily="50" charset="-127"/>
                <a:ea typeface="나눔스퀘어라운드 Bold" panose="020B0600000101010101" pitchFamily="50" charset="-127"/>
              </a:rPr>
              <a:t> for MNIST. 5 trials.</a:t>
            </a:r>
          </a:p>
        </p:txBody>
      </p:sp>
      <p:pic>
        <p:nvPicPr>
          <p:cNvPr id="5" name="그림 4">
            <a:extLst>
              <a:ext uri="{FF2B5EF4-FFF2-40B4-BE49-F238E27FC236}">
                <a16:creationId xmlns:a16="http://schemas.microsoft.com/office/drawing/2014/main" id="{A7B6D586-7A34-013F-9E63-28B2F003394B}"/>
              </a:ext>
            </a:extLst>
          </p:cNvPr>
          <p:cNvPicPr>
            <a:picLocks noChangeAspect="1"/>
          </p:cNvPicPr>
          <p:nvPr/>
        </p:nvPicPr>
        <p:blipFill>
          <a:blip r:embed="rId4"/>
          <a:stretch>
            <a:fillRect/>
          </a:stretch>
        </p:blipFill>
        <p:spPr>
          <a:xfrm>
            <a:off x="277092" y="1657761"/>
            <a:ext cx="11353800" cy="3479766"/>
          </a:xfrm>
          <a:prstGeom prst="rect">
            <a:avLst/>
          </a:prstGeom>
        </p:spPr>
      </p:pic>
    </p:spTree>
    <p:extLst>
      <p:ext uri="{BB962C8B-B14F-4D97-AF65-F5344CB8AC3E}">
        <p14:creationId xmlns:p14="http://schemas.microsoft.com/office/powerpoint/2010/main" val="247039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Experiments</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Experiment 1. FC(</a:t>
            </a:r>
            <a:r>
              <a:rPr lang="en-US" altLang="ko-KR" sz="2400" b="1" err="1">
                <a:solidFill>
                  <a:schemeClr val="bg1"/>
                </a:solidFill>
                <a:latin typeface="나눔스퀘어라운드 Bold" panose="020B0600000101010101" pitchFamily="50" charset="-127"/>
                <a:ea typeface="나눔스퀘어라운드 Bold" panose="020B0600000101010101" pitchFamily="50" charset="-127"/>
              </a:rPr>
              <a:t>LeNet</a:t>
            </a:r>
            <a:r>
              <a:rPr lang="en-US" altLang="ko-KR" sz="2400" b="1">
                <a:solidFill>
                  <a:schemeClr val="bg1"/>
                </a:solidFill>
                <a:latin typeface="나눔스퀘어라운드 Bold" panose="020B0600000101010101" pitchFamily="50" charset="-127"/>
                <a:ea typeface="나눔스퀘어라운드 Bold" panose="020B0600000101010101" pitchFamily="50" charset="-127"/>
              </a:rPr>
              <a:t>) for MNIST</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11</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468697" y="1005471"/>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Layer-wise pruning, iterative pruning</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a:extLst>
              <a:ext uri="{FF2B5EF4-FFF2-40B4-BE49-F238E27FC236}">
                <a16:creationId xmlns:a16="http://schemas.microsoft.com/office/drawing/2014/main" id="{FE38623C-2039-7BA8-F544-DEC84A45F5F4}"/>
              </a:ext>
            </a:extLst>
          </p:cNvPr>
          <p:cNvSpPr txBox="1"/>
          <p:nvPr/>
        </p:nvSpPr>
        <p:spPr>
          <a:xfrm>
            <a:off x="3416030" y="6048573"/>
            <a:ext cx="6488349" cy="307777"/>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Figure. Early-stopping iteration and accuracy for all pruning methods.</a:t>
            </a:r>
          </a:p>
        </p:txBody>
      </p:sp>
      <p:pic>
        <p:nvPicPr>
          <p:cNvPr id="4" name="그림 3">
            <a:extLst>
              <a:ext uri="{FF2B5EF4-FFF2-40B4-BE49-F238E27FC236}">
                <a16:creationId xmlns:a16="http://schemas.microsoft.com/office/drawing/2014/main" id="{3C06F87D-2AEA-5E5D-AEEE-BD387D674843}"/>
              </a:ext>
            </a:extLst>
          </p:cNvPr>
          <p:cNvPicPr>
            <a:picLocks noChangeAspect="1"/>
          </p:cNvPicPr>
          <p:nvPr/>
        </p:nvPicPr>
        <p:blipFill>
          <a:blip r:embed="rId4"/>
          <a:stretch>
            <a:fillRect/>
          </a:stretch>
        </p:blipFill>
        <p:spPr>
          <a:xfrm>
            <a:off x="3176541" y="1889024"/>
            <a:ext cx="5838918" cy="4159549"/>
          </a:xfrm>
          <a:prstGeom prst="rect">
            <a:avLst/>
          </a:prstGeom>
        </p:spPr>
      </p:pic>
      <p:pic>
        <p:nvPicPr>
          <p:cNvPr id="8" name="그림 7">
            <a:extLst>
              <a:ext uri="{FF2B5EF4-FFF2-40B4-BE49-F238E27FC236}">
                <a16:creationId xmlns:a16="http://schemas.microsoft.com/office/drawing/2014/main" id="{CA185D86-C031-BF99-74C0-C15B41FE6E88}"/>
              </a:ext>
            </a:extLst>
          </p:cNvPr>
          <p:cNvPicPr>
            <a:picLocks noChangeAspect="1"/>
          </p:cNvPicPr>
          <p:nvPr/>
        </p:nvPicPr>
        <p:blipFill>
          <a:blip r:embed="rId5"/>
          <a:stretch>
            <a:fillRect/>
          </a:stretch>
        </p:blipFill>
        <p:spPr>
          <a:xfrm>
            <a:off x="845570" y="1333243"/>
            <a:ext cx="10508230" cy="390897"/>
          </a:xfrm>
          <a:prstGeom prst="rect">
            <a:avLst/>
          </a:prstGeom>
        </p:spPr>
      </p:pic>
    </p:spTree>
    <p:extLst>
      <p:ext uri="{BB962C8B-B14F-4D97-AF65-F5344CB8AC3E}">
        <p14:creationId xmlns:p14="http://schemas.microsoft.com/office/powerpoint/2010/main" val="53459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Experiments</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Experiment 2. Simple </a:t>
            </a:r>
            <a:r>
              <a:rPr lang="en-US" altLang="ko-KR" sz="2400" b="1" err="1">
                <a:solidFill>
                  <a:schemeClr val="bg1"/>
                </a:solidFill>
                <a:latin typeface="나눔스퀘어라운드 Bold" panose="020B0600000101010101" pitchFamily="50" charset="-127"/>
                <a:ea typeface="나눔스퀘어라운드 Bold" panose="020B0600000101010101" pitchFamily="50" charset="-127"/>
              </a:rPr>
              <a:t>ConvNet</a:t>
            </a:r>
            <a:r>
              <a:rPr lang="en-US" altLang="ko-KR" sz="2400" b="1">
                <a:solidFill>
                  <a:schemeClr val="bg1"/>
                </a:solidFill>
                <a:latin typeface="나눔스퀘어라운드 Bold" panose="020B0600000101010101" pitchFamily="50" charset="-127"/>
                <a:ea typeface="나눔스퀘어라운드 Bold" panose="020B0600000101010101" pitchFamily="50" charset="-127"/>
              </a:rPr>
              <a:t> for CIFAR10</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12</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468697" y="1005471"/>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Layer-wise pruning, iterative pruning</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a:extLst>
              <a:ext uri="{FF2B5EF4-FFF2-40B4-BE49-F238E27FC236}">
                <a16:creationId xmlns:a16="http://schemas.microsoft.com/office/drawing/2014/main" id="{FE38623C-2039-7BA8-F544-DEC84A45F5F4}"/>
              </a:ext>
            </a:extLst>
          </p:cNvPr>
          <p:cNvSpPr txBox="1"/>
          <p:nvPr/>
        </p:nvSpPr>
        <p:spPr>
          <a:xfrm>
            <a:off x="3988339" y="5965282"/>
            <a:ext cx="4786009" cy="307777"/>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Figure. Test accuracy on conv-2/4/6 for MNIST. 5 trials.</a:t>
            </a:r>
          </a:p>
        </p:txBody>
      </p:sp>
      <p:pic>
        <p:nvPicPr>
          <p:cNvPr id="4" name="그림 3">
            <a:extLst>
              <a:ext uri="{FF2B5EF4-FFF2-40B4-BE49-F238E27FC236}">
                <a16:creationId xmlns:a16="http://schemas.microsoft.com/office/drawing/2014/main" id="{2B844BC3-C913-98B2-D555-5DD42CD49DCF}"/>
              </a:ext>
            </a:extLst>
          </p:cNvPr>
          <p:cNvPicPr>
            <a:picLocks noChangeAspect="1"/>
          </p:cNvPicPr>
          <p:nvPr/>
        </p:nvPicPr>
        <p:blipFill>
          <a:blip r:embed="rId4"/>
          <a:stretch>
            <a:fillRect/>
          </a:stretch>
        </p:blipFill>
        <p:spPr>
          <a:xfrm>
            <a:off x="1449421" y="1904266"/>
            <a:ext cx="9120027" cy="4061016"/>
          </a:xfrm>
          <a:prstGeom prst="rect">
            <a:avLst/>
          </a:prstGeom>
        </p:spPr>
      </p:pic>
      <p:pic>
        <p:nvPicPr>
          <p:cNvPr id="8" name="그림 7">
            <a:extLst>
              <a:ext uri="{FF2B5EF4-FFF2-40B4-BE49-F238E27FC236}">
                <a16:creationId xmlns:a16="http://schemas.microsoft.com/office/drawing/2014/main" id="{11B05588-63EB-F5D3-B8CA-8E217F4685B4}"/>
              </a:ext>
            </a:extLst>
          </p:cNvPr>
          <p:cNvPicPr>
            <a:picLocks noChangeAspect="1"/>
          </p:cNvPicPr>
          <p:nvPr/>
        </p:nvPicPr>
        <p:blipFill>
          <a:blip r:embed="rId5"/>
          <a:stretch>
            <a:fillRect/>
          </a:stretch>
        </p:blipFill>
        <p:spPr>
          <a:xfrm>
            <a:off x="1008111" y="1449008"/>
            <a:ext cx="10002646" cy="381053"/>
          </a:xfrm>
          <a:prstGeom prst="rect">
            <a:avLst/>
          </a:prstGeom>
        </p:spPr>
      </p:pic>
      <p:sp>
        <p:nvSpPr>
          <p:cNvPr id="17" name="TextBox 16">
            <a:extLst>
              <a:ext uri="{FF2B5EF4-FFF2-40B4-BE49-F238E27FC236}">
                <a16:creationId xmlns:a16="http://schemas.microsoft.com/office/drawing/2014/main" id="{7C6AFF72-2A37-393E-886F-B8D05F22EF9D}"/>
              </a:ext>
            </a:extLst>
          </p:cNvPr>
          <p:cNvSpPr txBox="1"/>
          <p:nvPr/>
        </p:nvSpPr>
        <p:spPr>
          <a:xfrm>
            <a:off x="7052553" y="6385023"/>
            <a:ext cx="3737043" cy="307777"/>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Drop out also improved the performance</a:t>
            </a:r>
          </a:p>
        </p:txBody>
      </p:sp>
    </p:spTree>
    <p:extLst>
      <p:ext uri="{BB962C8B-B14F-4D97-AF65-F5344CB8AC3E}">
        <p14:creationId xmlns:p14="http://schemas.microsoft.com/office/powerpoint/2010/main" val="246369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Experiments</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Experiment 2. Simple </a:t>
            </a:r>
            <a:r>
              <a:rPr lang="en-US" altLang="ko-KR" sz="2400" b="1" err="1">
                <a:solidFill>
                  <a:schemeClr val="bg1"/>
                </a:solidFill>
                <a:latin typeface="나눔스퀘어라운드 Bold" panose="020B0600000101010101" pitchFamily="50" charset="-127"/>
                <a:ea typeface="나눔스퀘어라운드 Bold" panose="020B0600000101010101" pitchFamily="50" charset="-127"/>
              </a:rPr>
              <a:t>ConvNet</a:t>
            </a:r>
            <a:r>
              <a:rPr lang="en-US" altLang="ko-KR" sz="2400" b="1">
                <a:solidFill>
                  <a:schemeClr val="bg1"/>
                </a:solidFill>
                <a:latin typeface="나눔스퀘어라운드 Bold" panose="020B0600000101010101" pitchFamily="50" charset="-127"/>
                <a:ea typeface="나눔스퀘어라운드 Bold" panose="020B0600000101010101" pitchFamily="50" charset="-127"/>
              </a:rPr>
              <a:t> for CIFAR10</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13</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468697" y="1005471"/>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Layer-wise pruning, iterative pruning</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그림 7">
            <a:extLst>
              <a:ext uri="{FF2B5EF4-FFF2-40B4-BE49-F238E27FC236}">
                <a16:creationId xmlns:a16="http://schemas.microsoft.com/office/drawing/2014/main" id="{11B05588-63EB-F5D3-B8CA-8E217F4685B4}"/>
              </a:ext>
            </a:extLst>
          </p:cNvPr>
          <p:cNvPicPr>
            <a:picLocks noChangeAspect="1"/>
          </p:cNvPicPr>
          <p:nvPr/>
        </p:nvPicPr>
        <p:blipFill>
          <a:blip r:embed="rId4"/>
          <a:stretch>
            <a:fillRect/>
          </a:stretch>
        </p:blipFill>
        <p:spPr>
          <a:xfrm>
            <a:off x="1008111" y="1449008"/>
            <a:ext cx="10002646" cy="381053"/>
          </a:xfrm>
          <a:prstGeom prst="rect">
            <a:avLst/>
          </a:prstGeom>
        </p:spPr>
      </p:pic>
      <p:pic>
        <p:nvPicPr>
          <p:cNvPr id="5" name="그림 4">
            <a:extLst>
              <a:ext uri="{FF2B5EF4-FFF2-40B4-BE49-F238E27FC236}">
                <a16:creationId xmlns:a16="http://schemas.microsoft.com/office/drawing/2014/main" id="{C3EC9747-2A06-EBE0-1608-C2780D6F125F}"/>
              </a:ext>
            </a:extLst>
          </p:cNvPr>
          <p:cNvPicPr>
            <a:picLocks noChangeAspect="1"/>
          </p:cNvPicPr>
          <p:nvPr/>
        </p:nvPicPr>
        <p:blipFill>
          <a:blip r:embed="rId5"/>
          <a:stretch>
            <a:fillRect/>
          </a:stretch>
        </p:blipFill>
        <p:spPr>
          <a:xfrm>
            <a:off x="2069582" y="2170312"/>
            <a:ext cx="8052835" cy="3481291"/>
          </a:xfrm>
          <a:prstGeom prst="rect">
            <a:avLst/>
          </a:prstGeom>
        </p:spPr>
      </p:pic>
      <p:sp>
        <p:nvSpPr>
          <p:cNvPr id="14" name="TextBox 13">
            <a:extLst>
              <a:ext uri="{FF2B5EF4-FFF2-40B4-BE49-F238E27FC236}">
                <a16:creationId xmlns:a16="http://schemas.microsoft.com/office/drawing/2014/main" id="{E46685AF-F48B-9BE6-D725-0549669C6FCE}"/>
              </a:ext>
            </a:extLst>
          </p:cNvPr>
          <p:cNvSpPr txBox="1"/>
          <p:nvPr/>
        </p:nvSpPr>
        <p:spPr>
          <a:xfrm>
            <a:off x="3960779" y="5850088"/>
            <a:ext cx="6488349" cy="307777"/>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Figure. Early-stopping iteration and accuracy</a:t>
            </a:r>
          </a:p>
        </p:txBody>
      </p:sp>
    </p:spTree>
    <p:extLst>
      <p:ext uri="{BB962C8B-B14F-4D97-AF65-F5344CB8AC3E}">
        <p14:creationId xmlns:p14="http://schemas.microsoft.com/office/powerpoint/2010/main" val="224868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Experiments</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Experiment 3. VGG19, ResNet18 for CIFAR 10</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14</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468697" y="1005471"/>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global pruning(since #parameter in each layer are quite different) , iterative pruning</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a:extLst>
              <a:ext uri="{FF2B5EF4-FFF2-40B4-BE49-F238E27FC236}">
                <a16:creationId xmlns:a16="http://schemas.microsoft.com/office/drawing/2014/main" id="{FE38623C-2039-7BA8-F544-DEC84A45F5F4}"/>
              </a:ext>
            </a:extLst>
          </p:cNvPr>
          <p:cNvSpPr txBox="1"/>
          <p:nvPr/>
        </p:nvSpPr>
        <p:spPr>
          <a:xfrm>
            <a:off x="2314401" y="4798186"/>
            <a:ext cx="8317149" cy="307777"/>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Figure. Test accuracy (at 30K, 60K, and 112K iterations) of VGG-19 when iteratively pruned</a:t>
            </a:r>
          </a:p>
        </p:txBody>
      </p:sp>
      <p:sp>
        <p:nvSpPr>
          <p:cNvPr id="17" name="TextBox 16">
            <a:extLst>
              <a:ext uri="{FF2B5EF4-FFF2-40B4-BE49-F238E27FC236}">
                <a16:creationId xmlns:a16="http://schemas.microsoft.com/office/drawing/2014/main" id="{8174594B-5BB4-228C-18DF-F0D5FAD49E17}"/>
              </a:ext>
            </a:extLst>
          </p:cNvPr>
          <p:cNvSpPr txBox="1"/>
          <p:nvPr/>
        </p:nvSpPr>
        <p:spPr>
          <a:xfrm>
            <a:off x="2910166" y="6059820"/>
            <a:ext cx="6622915" cy="646331"/>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#Params in 1</a:t>
            </a:r>
            <a:r>
              <a:rPr lang="en-US" altLang="ko-KR" baseline="30000">
                <a:latin typeface="나눔스퀘어라운드 Bold" panose="020B0600000101010101" pitchFamily="50" charset="-127"/>
                <a:ea typeface="나눔스퀘어라운드 Bold" panose="020B0600000101010101" pitchFamily="50" charset="-127"/>
              </a:rPr>
              <a:t>st</a:t>
            </a:r>
            <a:r>
              <a:rPr lang="en-US" altLang="ko-KR">
                <a:latin typeface="나눔스퀘어라운드 Bold" panose="020B0600000101010101" pitchFamily="50" charset="-127"/>
                <a:ea typeface="나눔스퀘어라운드 Bold" panose="020B0600000101010101" pitchFamily="50" charset="-127"/>
              </a:rPr>
              <a:t> layer of VGG19 : 1728 </a:t>
            </a:r>
            <a:r>
              <a:rPr lang="en-US" altLang="ko-KR">
                <a:latin typeface="나눔스퀘어라운드 Bold" panose="020B0600000101010101" pitchFamily="50" charset="-127"/>
                <a:ea typeface="나눔스퀘어라운드 Bold" panose="020B0600000101010101" pitchFamily="50" charset="-127"/>
                <a:sym typeface="Wingdings" panose="05000000000000000000" pitchFamily="2" charset="2"/>
              </a:rPr>
              <a:t> Can be bottleneck</a:t>
            </a:r>
            <a:endParaRPr lang="en-US" altLang="ko-KR">
              <a:latin typeface="나눔스퀘어라운드 Bold" panose="020B0600000101010101" pitchFamily="50" charset="-127"/>
              <a:ea typeface="나눔스퀘어라운드 Bold" panose="020B0600000101010101" pitchFamily="50" charset="-127"/>
            </a:endParaRPr>
          </a:p>
          <a:p>
            <a:r>
              <a:rPr lang="en-US" altLang="ko-KR">
                <a:latin typeface="나눔스퀘어라운드 Bold" panose="020B0600000101010101" pitchFamily="50" charset="-127"/>
                <a:ea typeface="나눔스퀘어라운드 Bold" panose="020B0600000101010101" pitchFamily="50" charset="-127"/>
              </a:rPr>
              <a:t>#Params in last layer of VGG19 : 2.35 million</a:t>
            </a:r>
          </a:p>
        </p:txBody>
      </p:sp>
      <p:pic>
        <p:nvPicPr>
          <p:cNvPr id="8" name="그림 7">
            <a:extLst>
              <a:ext uri="{FF2B5EF4-FFF2-40B4-BE49-F238E27FC236}">
                <a16:creationId xmlns:a16="http://schemas.microsoft.com/office/drawing/2014/main" id="{AAB0010B-88BB-80A4-A730-6441A1BA2DAB}"/>
              </a:ext>
            </a:extLst>
          </p:cNvPr>
          <p:cNvPicPr>
            <a:picLocks noChangeAspect="1"/>
          </p:cNvPicPr>
          <p:nvPr/>
        </p:nvPicPr>
        <p:blipFill>
          <a:blip r:embed="rId4"/>
          <a:stretch>
            <a:fillRect/>
          </a:stretch>
        </p:blipFill>
        <p:spPr>
          <a:xfrm>
            <a:off x="715639" y="1616805"/>
            <a:ext cx="11099549" cy="3038740"/>
          </a:xfrm>
          <a:prstGeom prst="rect">
            <a:avLst/>
          </a:prstGeom>
        </p:spPr>
      </p:pic>
    </p:spTree>
    <p:extLst>
      <p:ext uri="{BB962C8B-B14F-4D97-AF65-F5344CB8AC3E}">
        <p14:creationId xmlns:p14="http://schemas.microsoft.com/office/powerpoint/2010/main" val="208928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Conclusion</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Discussion</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15</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468697" y="1005471"/>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Importance of winning ticket initialization</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B345110A-D554-05A0-7BEF-EDA3C6C37DF6}"/>
              </a:ext>
            </a:extLst>
          </p:cNvPr>
          <p:cNvSpPr txBox="1"/>
          <p:nvPr/>
        </p:nvSpPr>
        <p:spPr>
          <a:xfrm>
            <a:off x="431775" y="1374803"/>
            <a:ext cx="10885103" cy="923330"/>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sym typeface="Wingdings" panose="05000000000000000000" pitchFamily="2" charset="2"/>
              </a:rPr>
              <a:t> Benefit of Initialization is connected to the optimization algorithm, dataset, and model</a:t>
            </a:r>
            <a:endParaRPr lang="en-US" altLang="ko-KR">
              <a:latin typeface="나눔스퀘어라운드 Bold" panose="020B0600000101010101" pitchFamily="50" charset="-127"/>
              <a:ea typeface="나눔스퀘어라운드 Bold" panose="020B0600000101010101" pitchFamily="50" charset="-127"/>
            </a:endParaRPr>
          </a:p>
          <a:p>
            <a:r>
              <a:rPr lang="en-US" altLang="ko-KR">
                <a:latin typeface="나눔스퀘어라운드 Bold" panose="020B0600000101010101" pitchFamily="50" charset="-127"/>
                <a:ea typeface="나눔스퀘어라운드 Bold" panose="020B0600000101010101" pitchFamily="50" charset="-127"/>
                <a:sym typeface="Wingdings" panose="05000000000000000000" pitchFamily="2" charset="2"/>
              </a:rPr>
              <a:t> winning ticket initialization might land in a region of the loss landscape that is particularly amenable to optimization by the chosen optimization algorithm</a:t>
            </a:r>
            <a:endParaRPr lang="en-US" altLang="ko-KR"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0" name="TextBox 9">
            <a:extLst>
              <a:ext uri="{FF2B5EF4-FFF2-40B4-BE49-F238E27FC236}">
                <a16:creationId xmlns:a16="http://schemas.microsoft.com/office/drawing/2014/main" id="{9022764B-8EFD-0BB5-5CC0-F747090F7A80}"/>
              </a:ext>
            </a:extLst>
          </p:cNvPr>
          <p:cNvSpPr txBox="1"/>
          <p:nvPr/>
        </p:nvSpPr>
        <p:spPr>
          <a:xfrm>
            <a:off x="468697" y="2667465"/>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The existence of the winning ticket</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4" name="직사각형 13">
            <a:extLst>
              <a:ext uri="{FF2B5EF4-FFF2-40B4-BE49-F238E27FC236}">
                <a16:creationId xmlns:a16="http://schemas.microsoft.com/office/drawing/2014/main" id="{EB26AC36-8510-B15C-AB5F-CFE751D1A445}"/>
              </a:ext>
            </a:extLst>
          </p:cNvPr>
          <p:cNvSpPr/>
          <p:nvPr/>
        </p:nvSpPr>
        <p:spPr>
          <a:xfrm>
            <a:off x="277655" y="2756588"/>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DD7AC0A2-7733-2EA0-D7EA-76DB61BAEE58}"/>
              </a:ext>
            </a:extLst>
          </p:cNvPr>
          <p:cNvSpPr txBox="1"/>
          <p:nvPr/>
        </p:nvSpPr>
        <p:spPr>
          <a:xfrm>
            <a:off x="431775" y="3036797"/>
            <a:ext cx="10885103" cy="646331"/>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sym typeface="Wingdings" panose="05000000000000000000" pitchFamily="2" charset="2"/>
              </a:rPr>
              <a:t> Author conjecture that </a:t>
            </a:r>
            <a:r>
              <a:rPr lang="en-US" altLang="ko-KR">
                <a:solidFill>
                  <a:srgbClr val="C7005A"/>
                </a:solidFill>
                <a:latin typeface="나눔스퀘어라운드 Bold" panose="020B0600000101010101" pitchFamily="50" charset="-127"/>
                <a:ea typeface="나눔스퀘어라운드 Bold" panose="020B0600000101010101" pitchFamily="50" charset="-127"/>
                <a:sym typeface="Wingdings" panose="05000000000000000000" pitchFamily="2" charset="2"/>
              </a:rPr>
              <a:t>over-parameterized networks are easier to train </a:t>
            </a:r>
            <a:r>
              <a:rPr lang="en-US" altLang="ko-KR">
                <a:latin typeface="나눔스퀘어라운드 Bold" panose="020B0600000101010101" pitchFamily="50" charset="-127"/>
                <a:ea typeface="나눔스퀘어라운드 Bold" panose="020B0600000101010101" pitchFamily="50" charset="-127"/>
                <a:sym typeface="Wingdings" panose="05000000000000000000" pitchFamily="2" charset="2"/>
              </a:rPr>
              <a:t>because they have more combinations of subnetworks that are potential winning tickets</a:t>
            </a:r>
            <a:endParaRPr lang="en-US" altLang="ko-KR"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8" name="TextBox 17">
            <a:extLst>
              <a:ext uri="{FF2B5EF4-FFF2-40B4-BE49-F238E27FC236}">
                <a16:creationId xmlns:a16="http://schemas.microsoft.com/office/drawing/2014/main" id="{0828549B-FBEA-2E01-FB98-4EAA734FEB99}"/>
              </a:ext>
            </a:extLst>
          </p:cNvPr>
          <p:cNvSpPr txBox="1"/>
          <p:nvPr/>
        </p:nvSpPr>
        <p:spPr>
          <a:xfrm>
            <a:off x="468697" y="4418582"/>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Further studies…</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9" name="직사각형 18">
            <a:extLst>
              <a:ext uri="{FF2B5EF4-FFF2-40B4-BE49-F238E27FC236}">
                <a16:creationId xmlns:a16="http://schemas.microsoft.com/office/drawing/2014/main" id="{2784D09F-768D-BF90-385F-58B00CCCF8FD}"/>
              </a:ext>
            </a:extLst>
          </p:cNvPr>
          <p:cNvSpPr/>
          <p:nvPr/>
        </p:nvSpPr>
        <p:spPr>
          <a:xfrm>
            <a:off x="277655" y="4507705"/>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4468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478DE166-2E14-4F5D-8FB2-B306954426C7}"/>
              </a:ext>
            </a:extLst>
          </p:cNvPr>
          <p:cNvCxnSpPr>
            <a:cxnSpLocks/>
          </p:cNvCxnSpPr>
          <p:nvPr/>
        </p:nvCxnSpPr>
        <p:spPr>
          <a:xfrm>
            <a:off x="1599673" y="2619125"/>
            <a:ext cx="9113150" cy="0"/>
          </a:xfrm>
          <a:prstGeom prst="line">
            <a:avLst/>
          </a:prstGeom>
          <a:ln w="57150">
            <a:solidFill>
              <a:srgbClr val="C7005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E8ED12-CD17-4621-AC1F-9C42C0EC44E3}"/>
              </a:ext>
            </a:extLst>
          </p:cNvPr>
          <p:cNvSpPr txBox="1"/>
          <p:nvPr/>
        </p:nvSpPr>
        <p:spPr>
          <a:xfrm>
            <a:off x="1" y="4648230"/>
            <a:ext cx="12191999" cy="707886"/>
          </a:xfrm>
          <a:prstGeom prst="rect">
            <a:avLst/>
          </a:prstGeom>
          <a:noFill/>
        </p:spPr>
        <p:txBody>
          <a:bodyPr wrap="square" rtlCol="0">
            <a:spAutoFit/>
          </a:bodyPr>
          <a:lstStyle/>
          <a:p>
            <a:pPr algn="ctr"/>
            <a:r>
              <a:rPr lang="en-US" altLang="ko-KR" sz="2000" b="1">
                <a:latin typeface="나눔스퀘어라운드 Bold" panose="020B0600000101010101" pitchFamily="50" charset="-127"/>
                <a:ea typeface="나눔스퀘어라운드 Bold" panose="020B0600000101010101" pitchFamily="50" charset="-127"/>
              </a:rPr>
              <a:t>Team 4</a:t>
            </a:r>
          </a:p>
          <a:p>
            <a:pPr algn="ctr"/>
            <a:r>
              <a:rPr lang="en-US" altLang="ko-KR" sz="2000" b="1" err="1">
                <a:latin typeface="나눔스퀘어라운드 Bold" panose="020B0600000101010101" pitchFamily="50" charset="-127"/>
                <a:ea typeface="나눔스퀘어라운드 Bold" panose="020B0600000101010101" pitchFamily="50" charset="-127"/>
              </a:rPr>
              <a:t>Taegyu</a:t>
            </a:r>
            <a:r>
              <a:rPr lang="en-US" altLang="ko-KR" sz="2000" b="1">
                <a:latin typeface="나눔스퀘어라운드 Bold" panose="020B0600000101010101" pitchFamily="50" charset="-127"/>
                <a:ea typeface="나눔스퀘어라운드 Bold" panose="020B0600000101010101" pitchFamily="50" charset="-127"/>
              </a:rPr>
              <a:t> Park, </a:t>
            </a:r>
            <a:r>
              <a:rPr lang="en-US" altLang="ko-KR" sz="2000" b="1" err="1">
                <a:latin typeface="나눔스퀘어라운드 Bold" panose="020B0600000101010101" pitchFamily="50" charset="-127"/>
                <a:ea typeface="나눔스퀘어라운드 Bold" panose="020B0600000101010101" pitchFamily="50" charset="-127"/>
              </a:rPr>
              <a:t>Byeongju</a:t>
            </a:r>
            <a:r>
              <a:rPr lang="en-US" altLang="ko-KR" sz="2000" b="1">
                <a:latin typeface="나눔스퀘어라운드 Bold" panose="020B0600000101010101" pitchFamily="50" charset="-127"/>
                <a:ea typeface="나눔스퀘어라운드 Bold" panose="020B0600000101010101" pitchFamily="50" charset="-127"/>
              </a:rPr>
              <a:t> Woo</a:t>
            </a:r>
            <a:endParaRPr lang="ko-KR" altLang="en-US" sz="2000" b="1">
              <a:latin typeface="나눔스퀘어라운드 Bold" panose="020B0600000101010101" pitchFamily="50" charset="-127"/>
              <a:ea typeface="나눔스퀘어라운드 Bold" panose="020B0600000101010101" pitchFamily="50" charset="-127"/>
            </a:endParaRPr>
          </a:p>
        </p:txBody>
      </p:sp>
      <p:pic>
        <p:nvPicPr>
          <p:cNvPr id="8" name="그림 7">
            <a:extLst>
              <a:ext uri="{FF2B5EF4-FFF2-40B4-BE49-F238E27FC236}">
                <a16:creationId xmlns:a16="http://schemas.microsoft.com/office/drawing/2014/main" id="{703DE2B7-69D1-4C43-9F47-ED00565FC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0" name="TextBox 9">
            <a:extLst>
              <a:ext uri="{FF2B5EF4-FFF2-40B4-BE49-F238E27FC236}">
                <a16:creationId xmlns:a16="http://schemas.microsoft.com/office/drawing/2014/main" id="{EE0B4890-F211-4EDF-9915-E87D957E0632}"/>
              </a:ext>
            </a:extLst>
          </p:cNvPr>
          <p:cNvSpPr txBox="1"/>
          <p:nvPr/>
        </p:nvSpPr>
        <p:spPr>
          <a:xfrm>
            <a:off x="1" y="1898921"/>
            <a:ext cx="12191999" cy="584775"/>
          </a:xfrm>
          <a:prstGeom prst="rect">
            <a:avLst/>
          </a:prstGeom>
          <a:noFill/>
        </p:spPr>
        <p:txBody>
          <a:bodyPr wrap="square" rtlCol="0">
            <a:spAutoFit/>
          </a:bodyPr>
          <a:lstStyle/>
          <a:p>
            <a:pPr algn="ctr"/>
            <a:r>
              <a:rPr lang="en-US" altLang="ko-KR" sz="3200"/>
              <a:t>Convergence Rate of Attention Mechanism with Ablation</a:t>
            </a:r>
            <a:endParaRPr lang="ko-KR" altLang="en-US" sz="3200" b="1">
              <a:latin typeface="나눔스퀘어라운드 Bold" panose="020B0600000101010101" pitchFamily="50" charset="-127"/>
              <a:ea typeface="나눔스퀘어라운드 Bold" panose="020B0600000101010101" pitchFamily="50" charset="-127"/>
            </a:endParaRPr>
          </a:p>
        </p:txBody>
      </p:sp>
      <p:sp>
        <p:nvSpPr>
          <p:cNvPr id="2" name="슬라이드 번호 개체 틀 1">
            <a:extLst>
              <a:ext uri="{FF2B5EF4-FFF2-40B4-BE49-F238E27FC236}">
                <a16:creationId xmlns:a16="http://schemas.microsoft.com/office/drawing/2014/main" id="{4D7E7056-9EED-0748-DB33-A62D1EEE5D12}"/>
              </a:ext>
            </a:extLst>
          </p:cNvPr>
          <p:cNvSpPr>
            <a:spLocks noGrp="1"/>
          </p:cNvSpPr>
          <p:nvPr>
            <p:ph type="sldNum" sz="quarter" idx="12"/>
          </p:nvPr>
        </p:nvSpPr>
        <p:spPr/>
        <p:txBody>
          <a:bodyPr/>
          <a:lstStyle/>
          <a:p>
            <a:fld id="{90255E59-19A8-4633-A2BA-66587D597684}" type="slidenum">
              <a:rPr lang="ko-KR" altLang="en-US" smtClean="0"/>
              <a:t>16</a:t>
            </a:fld>
            <a:endParaRPr lang="ko-KR" altLang="en-US"/>
          </a:p>
        </p:txBody>
      </p:sp>
      <p:sp>
        <p:nvSpPr>
          <p:cNvPr id="9" name="TextBox 8">
            <a:extLst>
              <a:ext uri="{FF2B5EF4-FFF2-40B4-BE49-F238E27FC236}">
                <a16:creationId xmlns:a16="http://schemas.microsoft.com/office/drawing/2014/main" id="{99889135-D38B-E586-624B-345D9CBE58C0}"/>
              </a:ext>
            </a:extLst>
          </p:cNvPr>
          <p:cNvSpPr txBox="1"/>
          <p:nvPr/>
        </p:nvSpPr>
        <p:spPr>
          <a:xfrm>
            <a:off x="0" y="5556157"/>
            <a:ext cx="12191999" cy="400110"/>
          </a:xfrm>
          <a:prstGeom prst="rect">
            <a:avLst/>
          </a:prstGeom>
          <a:noFill/>
        </p:spPr>
        <p:txBody>
          <a:bodyPr wrap="square" rtlCol="0">
            <a:spAutoFit/>
          </a:bodyPr>
          <a:lstStyle/>
          <a:p>
            <a:pPr algn="ctr"/>
            <a:r>
              <a:rPr lang="en-US" altLang="ko-KR" sz="2000" b="1">
                <a:latin typeface="나눔스퀘어라운드 Bold" panose="020B0600000101010101" pitchFamily="50" charset="-127"/>
                <a:ea typeface="나눔스퀘어라운드 Bold" panose="020B0600000101010101" pitchFamily="50" charset="-127"/>
              </a:rPr>
              <a:t>May 11, 2022</a:t>
            </a:r>
            <a:endParaRPr lang="ko-KR" altLang="en-US" sz="2000" b="1">
              <a:latin typeface="나눔스퀘어라운드 Bold" panose="020B0600000101010101" pitchFamily="50" charset="-127"/>
              <a:ea typeface="나눔스퀘어라운드 Bold" panose="020B0600000101010101" pitchFamily="50" charset="-127"/>
            </a:endParaRPr>
          </a:p>
        </p:txBody>
      </p:sp>
      <p:sp>
        <p:nvSpPr>
          <p:cNvPr id="11" name="TextBox 10">
            <a:extLst>
              <a:ext uri="{FF2B5EF4-FFF2-40B4-BE49-F238E27FC236}">
                <a16:creationId xmlns:a16="http://schemas.microsoft.com/office/drawing/2014/main" id="{46B8169E-82C3-FF76-DFEE-E84B5FACB21A}"/>
              </a:ext>
            </a:extLst>
          </p:cNvPr>
          <p:cNvSpPr txBox="1"/>
          <p:nvPr/>
        </p:nvSpPr>
        <p:spPr>
          <a:xfrm>
            <a:off x="1" y="2738290"/>
            <a:ext cx="12191999" cy="461665"/>
          </a:xfrm>
          <a:prstGeom prst="rect">
            <a:avLst/>
          </a:prstGeom>
          <a:noFill/>
        </p:spPr>
        <p:txBody>
          <a:bodyPr wrap="square" rtlCol="0">
            <a:spAutoFit/>
          </a:bodyPr>
          <a:lstStyle/>
          <a:p>
            <a:pPr algn="ctr"/>
            <a:r>
              <a:rPr lang="en-US" altLang="ko-KR" sz="2400" b="1">
                <a:latin typeface="나눔스퀘어라운드 Bold" panose="020B0600000101010101" pitchFamily="50" charset="-127"/>
                <a:ea typeface="나눔스퀘어라운드 Bold" panose="020B0600000101010101" pitchFamily="50" charset="-127"/>
              </a:rPr>
              <a:t>Brief introduction of our project &amp; Relevance with presented paper</a:t>
            </a:r>
            <a:endParaRPr lang="ko-KR" altLang="en-US" sz="2400" b="1">
              <a:latin typeface="나눔스퀘어라운드 Bold" panose="020B0600000101010101" pitchFamily="50" charset="-127"/>
              <a:ea typeface="나눔스퀘어라운드 Bold" panose="020B0600000101010101" pitchFamily="50" charset="-127"/>
            </a:endParaRPr>
          </a:p>
        </p:txBody>
      </p:sp>
    </p:spTree>
    <p:extLst>
      <p:ext uri="{BB962C8B-B14F-4D97-AF65-F5344CB8AC3E}">
        <p14:creationId xmlns:p14="http://schemas.microsoft.com/office/powerpoint/2010/main" val="154440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Our Project</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Transformer pruning</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17</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4443621" y="1193971"/>
            <a:ext cx="7530930"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Transformer has too many parameters, easy to over-parameterized </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4252579" y="12830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Picture 2" descr="Transformer (Attention Is All You Need) 구현하기 (3/3) | Reinforce NLP">
            <a:extLst>
              <a:ext uri="{FF2B5EF4-FFF2-40B4-BE49-F238E27FC236}">
                <a16:creationId xmlns:a16="http://schemas.microsoft.com/office/drawing/2014/main" id="{910A2729-BE79-0614-8DFA-E7F753A6B2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47" t="3635" r="12161" b="2425"/>
          <a:stretch/>
        </p:blipFill>
        <p:spPr bwMode="auto">
          <a:xfrm>
            <a:off x="277092" y="965282"/>
            <a:ext cx="3764367" cy="527298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57DDA68-9AE3-BDF1-4DC6-3864EBB22B76}"/>
              </a:ext>
            </a:extLst>
          </p:cNvPr>
          <p:cNvSpPr txBox="1"/>
          <p:nvPr/>
        </p:nvSpPr>
        <p:spPr>
          <a:xfrm>
            <a:off x="4497828" y="2024946"/>
            <a:ext cx="7259273" cy="646331"/>
          </a:xfrm>
          <a:prstGeom prst="rect">
            <a:avLst/>
          </a:prstGeom>
          <a:noFill/>
        </p:spPr>
        <p:txBody>
          <a:bodyPr wrap="square" rtlCol="0">
            <a:spAutoFit/>
          </a:bodyPr>
          <a:lstStyle/>
          <a:p>
            <a:r>
              <a:rPr lang="en-US" altLang="ko-KR" b="0" i="0">
                <a:solidFill>
                  <a:srgbClr val="000000"/>
                </a:solidFill>
                <a:effectLst/>
                <a:latin typeface="나눔스퀘어라운드 Bold" panose="020B0600000101010101" pitchFamily="50" charset="-127"/>
                <a:ea typeface="나눔스퀘어라운드 Bold" panose="020B0600000101010101" pitchFamily="50" charset="-127"/>
              </a:rPr>
              <a:t>We just wanted to </a:t>
            </a:r>
            <a:r>
              <a:rPr lang="en-US" altLang="ko-KR">
                <a:solidFill>
                  <a:srgbClr val="000000"/>
                </a:solidFill>
                <a:latin typeface="나눔스퀘어라운드 Bold" panose="020B0600000101010101" pitchFamily="50" charset="-127"/>
                <a:ea typeface="나눔스퀘어라운드 Bold" panose="020B0600000101010101" pitchFamily="50" charset="-127"/>
              </a:rPr>
              <a:t>investigate</a:t>
            </a:r>
            <a:r>
              <a:rPr lang="en-US" altLang="ko-KR" b="0" i="0">
                <a:solidFill>
                  <a:srgbClr val="000000"/>
                </a:solidFill>
                <a:effectLst/>
                <a:latin typeface="나눔스퀘어라운드 Bold" panose="020B0600000101010101" pitchFamily="50" charset="-127"/>
                <a:ea typeface="나눔스퀘어라운드 Bold" panose="020B0600000101010101" pitchFamily="50" charset="-127"/>
              </a:rPr>
              <a:t> the convergence </a:t>
            </a:r>
            <a:r>
              <a:rPr lang="en-US" altLang="ko-KR">
                <a:latin typeface="나눔스퀘어라운드 Bold" panose="020B0600000101010101" pitchFamily="50" charset="-127"/>
                <a:ea typeface="나눔스퀘어라운드 Bold" panose="020B0600000101010101" pitchFamily="50" charset="-127"/>
              </a:rPr>
              <a:t>in the situation where some part of the Transformer is removed(pruned)</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20" name="직사각형 19">
            <a:extLst>
              <a:ext uri="{FF2B5EF4-FFF2-40B4-BE49-F238E27FC236}">
                <a16:creationId xmlns:a16="http://schemas.microsoft.com/office/drawing/2014/main" id="{EE92A45E-035E-ADB0-C3F7-1E6D67244A28}"/>
              </a:ext>
            </a:extLst>
          </p:cNvPr>
          <p:cNvSpPr/>
          <p:nvPr/>
        </p:nvSpPr>
        <p:spPr>
          <a:xfrm>
            <a:off x="4252579" y="2140262"/>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EE93D284-400B-99AF-5C6E-FB7D1DA89E0C}"/>
              </a:ext>
            </a:extLst>
          </p:cNvPr>
          <p:cNvSpPr txBox="1"/>
          <p:nvPr/>
        </p:nvSpPr>
        <p:spPr>
          <a:xfrm>
            <a:off x="4443621" y="3043713"/>
            <a:ext cx="7159360" cy="646331"/>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Unfortunately, </a:t>
            </a:r>
            <a:r>
              <a:rPr lang="en-US" altLang="ko-KR" b="0" i="0">
                <a:solidFill>
                  <a:srgbClr val="000000"/>
                </a:solidFill>
                <a:effectLst/>
                <a:latin typeface="나눔스퀘어라운드 Bold" panose="020B0600000101010101" pitchFamily="50" charset="-127"/>
                <a:ea typeface="나눔스퀘어라운드 Bold" panose="020B0600000101010101" pitchFamily="50" charset="-127"/>
              </a:rPr>
              <a:t>no equations (time complexity, bound) related to convergence of pruning techniques could be found</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21" name="직사각형 20">
            <a:extLst>
              <a:ext uri="{FF2B5EF4-FFF2-40B4-BE49-F238E27FC236}">
                <a16:creationId xmlns:a16="http://schemas.microsoft.com/office/drawing/2014/main" id="{D3D07900-A920-7C7E-8DD5-F33076F0D531}"/>
              </a:ext>
            </a:extLst>
          </p:cNvPr>
          <p:cNvSpPr/>
          <p:nvPr/>
        </p:nvSpPr>
        <p:spPr>
          <a:xfrm>
            <a:off x="4252579" y="3132836"/>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7A933CB7-36E5-5FF4-1F8E-D8A9ADE63A12}"/>
              </a:ext>
            </a:extLst>
          </p:cNvPr>
          <p:cNvSpPr txBox="1"/>
          <p:nvPr/>
        </p:nvSpPr>
        <p:spPr>
          <a:xfrm>
            <a:off x="4443621" y="4253254"/>
            <a:ext cx="7159360" cy="923330"/>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Instead, we will visualize loss landscape of </a:t>
            </a:r>
            <a:br>
              <a:rPr lang="en-US" altLang="ko-KR">
                <a:latin typeface="나눔스퀘어라운드 Bold" panose="020B0600000101010101" pitchFamily="50" charset="-127"/>
                <a:ea typeface="나눔스퀘어라운드 Bold" panose="020B0600000101010101" pitchFamily="50" charset="-127"/>
              </a:rPr>
            </a:br>
            <a:r>
              <a:rPr lang="en-US" altLang="ko-KR">
                <a:latin typeface="나눔스퀘어라운드 Bold" panose="020B0600000101010101" pitchFamily="50" charset="-127"/>
                <a:ea typeface="나눔스퀘어라운드 Bold" panose="020B0600000101010101" pitchFamily="50" charset="-127"/>
              </a:rPr>
              <a:t>1) Original Transformer</a:t>
            </a:r>
          </a:p>
          <a:p>
            <a:r>
              <a:rPr lang="en-US" altLang="ko-KR">
                <a:latin typeface="나눔스퀘어라운드 Bold" panose="020B0600000101010101" pitchFamily="50" charset="-127"/>
                <a:ea typeface="나눔스퀘어라운드 Bold" panose="020B0600000101010101" pitchFamily="50" charset="-127"/>
              </a:rPr>
              <a:t>2) Pruned Transformer without compromising accuracy</a:t>
            </a:r>
          </a:p>
        </p:txBody>
      </p:sp>
      <p:sp>
        <p:nvSpPr>
          <p:cNvPr id="23" name="직사각형 22">
            <a:extLst>
              <a:ext uri="{FF2B5EF4-FFF2-40B4-BE49-F238E27FC236}">
                <a16:creationId xmlns:a16="http://schemas.microsoft.com/office/drawing/2014/main" id="{12CCE90B-537A-FF99-AB59-B5195D261A85}"/>
              </a:ext>
            </a:extLst>
          </p:cNvPr>
          <p:cNvSpPr/>
          <p:nvPr/>
        </p:nvSpPr>
        <p:spPr>
          <a:xfrm>
            <a:off x="4252579" y="4342377"/>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4824198F-C530-3DC9-C766-927F107EEAF3}"/>
              </a:ext>
            </a:extLst>
          </p:cNvPr>
          <p:cNvSpPr txBox="1"/>
          <p:nvPr/>
        </p:nvSpPr>
        <p:spPr>
          <a:xfrm>
            <a:off x="4143475" y="5606233"/>
            <a:ext cx="8194550" cy="369332"/>
          </a:xfrm>
          <a:prstGeom prst="rect">
            <a:avLst/>
          </a:prstGeom>
          <a:noFill/>
        </p:spPr>
        <p:txBody>
          <a:bodyPr wrap="square" rtlCol="0">
            <a:spAutoFit/>
          </a:bodyPr>
          <a:lstStyle/>
          <a:p>
            <a:r>
              <a:rPr lang="en-US" altLang="ko-KR">
                <a:latin typeface="나눔스퀘어라운드 ExtraBold" panose="020B0600000101010101" pitchFamily="50" charset="-127"/>
                <a:ea typeface="나눔스퀘어라운드 ExtraBold" panose="020B0600000101010101" pitchFamily="50" charset="-127"/>
              </a:rPr>
              <a:t>* We want to visualize loss landscape of winning ticket of transformer !</a:t>
            </a:r>
          </a:p>
        </p:txBody>
      </p:sp>
    </p:spTree>
    <p:extLst>
      <p:ext uri="{BB962C8B-B14F-4D97-AF65-F5344CB8AC3E}">
        <p14:creationId xmlns:p14="http://schemas.microsoft.com/office/powerpoint/2010/main" val="197656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Our Project</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Transformer pruning</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18</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597105" y="4042367"/>
            <a:ext cx="1118640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How is the loss landscape of winning ticket different when using L1,L2 regularization, respectively?</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406063" y="4131490"/>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a:extLst>
              <a:ext uri="{FF2B5EF4-FFF2-40B4-BE49-F238E27FC236}">
                <a16:creationId xmlns:a16="http://schemas.microsoft.com/office/drawing/2014/main" id="{D1D7CEED-F9CC-7FA3-8466-B28305BD8DE4}"/>
              </a:ext>
            </a:extLst>
          </p:cNvPr>
          <p:cNvPicPr>
            <a:picLocks noChangeAspect="1"/>
          </p:cNvPicPr>
          <p:nvPr/>
        </p:nvPicPr>
        <p:blipFill>
          <a:blip r:embed="rId4"/>
          <a:stretch>
            <a:fillRect/>
          </a:stretch>
        </p:blipFill>
        <p:spPr>
          <a:xfrm>
            <a:off x="751225" y="946632"/>
            <a:ext cx="4734586" cy="2886478"/>
          </a:xfrm>
          <a:prstGeom prst="rect">
            <a:avLst/>
          </a:prstGeom>
        </p:spPr>
      </p:pic>
      <p:pic>
        <p:nvPicPr>
          <p:cNvPr id="1026" name="Picture 2" descr="Gradient descent and loss landscape animations of neural networks in Python  - Prog.World">
            <a:extLst>
              <a:ext uri="{FF2B5EF4-FFF2-40B4-BE49-F238E27FC236}">
                <a16:creationId xmlns:a16="http://schemas.microsoft.com/office/drawing/2014/main" id="{B1BD0904-1027-BA58-BF02-E938B7EDD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0760" y="904471"/>
            <a:ext cx="3579680" cy="2766903"/>
          </a:xfrm>
          <a:prstGeom prst="rect">
            <a:avLst/>
          </a:prstGeom>
          <a:noFill/>
          <a:extLst>
            <a:ext uri="{909E8E84-426E-40DD-AFC4-6F175D3DCCD1}">
              <a14:hiddenFill xmlns:a14="http://schemas.microsoft.com/office/drawing/2010/main">
                <a:solidFill>
                  <a:srgbClr val="FFFFFF"/>
                </a:solidFill>
              </a14:hiddenFill>
            </a:ext>
          </a:extLst>
        </p:spPr>
      </p:pic>
      <p:sp>
        <p:nvSpPr>
          <p:cNvPr id="26" name="직사각형 25">
            <a:extLst>
              <a:ext uri="{FF2B5EF4-FFF2-40B4-BE49-F238E27FC236}">
                <a16:creationId xmlns:a16="http://schemas.microsoft.com/office/drawing/2014/main" id="{C0ABD79A-4155-5A57-4D10-E08765865FF8}"/>
              </a:ext>
            </a:extLst>
          </p:cNvPr>
          <p:cNvSpPr/>
          <p:nvPr/>
        </p:nvSpPr>
        <p:spPr>
          <a:xfrm>
            <a:off x="406063" y="4793496"/>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A8A4C03C-EC57-3139-F003-B4657C998F88}"/>
              </a:ext>
            </a:extLst>
          </p:cNvPr>
          <p:cNvSpPr txBox="1"/>
          <p:nvPr/>
        </p:nvSpPr>
        <p:spPr>
          <a:xfrm>
            <a:off x="597105" y="5416787"/>
            <a:ext cx="9873368" cy="646331"/>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How is the loss landscape of winning ticket different if re-</a:t>
            </a:r>
            <a:r>
              <a:rPr lang="en-US" altLang="ko-KR" err="1">
                <a:latin typeface="나눔스퀘어라운드 Bold" panose="020B0600000101010101" pitchFamily="50" charset="-127"/>
                <a:ea typeface="나눔스퀘어라운드 Bold" panose="020B0600000101010101" pitchFamily="50" charset="-127"/>
              </a:rPr>
              <a:t>init</a:t>
            </a:r>
            <a:r>
              <a:rPr lang="en-US" altLang="ko-KR">
                <a:latin typeface="나눔스퀘어라운드 Bold" panose="020B0600000101010101" pitchFamily="50" charset="-127"/>
                <a:ea typeface="나눔스퀘어라운드 Bold" panose="020B0600000101010101" pitchFamily="50" charset="-127"/>
              </a:rPr>
              <a:t> parameter with random, theta_0, theta_0’ (theta_0’ indicates a little trained parameter from original network)</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28" name="직사각형 27">
            <a:extLst>
              <a:ext uri="{FF2B5EF4-FFF2-40B4-BE49-F238E27FC236}">
                <a16:creationId xmlns:a16="http://schemas.microsoft.com/office/drawing/2014/main" id="{153EAEC7-DA2A-58F1-3B01-FB19C3253441}"/>
              </a:ext>
            </a:extLst>
          </p:cNvPr>
          <p:cNvSpPr/>
          <p:nvPr/>
        </p:nvSpPr>
        <p:spPr>
          <a:xfrm>
            <a:off x="406063" y="5505910"/>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TextBox 28">
            <a:extLst>
              <a:ext uri="{FF2B5EF4-FFF2-40B4-BE49-F238E27FC236}">
                <a16:creationId xmlns:a16="http://schemas.microsoft.com/office/drawing/2014/main" id="{448469BF-5CF0-10DF-EAE8-598C49F8CEA1}"/>
              </a:ext>
            </a:extLst>
          </p:cNvPr>
          <p:cNvSpPr txBox="1"/>
          <p:nvPr/>
        </p:nvSpPr>
        <p:spPr>
          <a:xfrm>
            <a:off x="597105" y="4698667"/>
            <a:ext cx="1118640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How is the loss landscape of winning ticket different when using SGD, Adam, </a:t>
            </a:r>
            <a:r>
              <a:rPr lang="en-US" altLang="ko-KR" err="1">
                <a:latin typeface="나눔스퀘어라운드 Bold" panose="020B0600000101010101" pitchFamily="50" charset="-127"/>
                <a:ea typeface="나눔스퀘어라운드 Bold" panose="020B0600000101010101" pitchFamily="50" charset="-127"/>
              </a:rPr>
              <a:t>AdaDelta</a:t>
            </a:r>
            <a:r>
              <a:rPr lang="en-US" altLang="ko-KR">
                <a:latin typeface="나눔스퀘어라운드 Bold" panose="020B0600000101010101" pitchFamily="50" charset="-127"/>
                <a:ea typeface="나눔스퀘어라운드 Bold" panose="020B0600000101010101" pitchFamily="50" charset="-127"/>
              </a:rPr>
              <a:t>, respectively?</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Tree>
    <p:extLst>
      <p:ext uri="{BB962C8B-B14F-4D97-AF65-F5344CB8AC3E}">
        <p14:creationId xmlns:p14="http://schemas.microsoft.com/office/powerpoint/2010/main" val="385258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Topic</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Related works</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19</a:t>
            </a:fld>
            <a:endParaRPr lang="ko-KR" altLang="en-US"/>
          </a:p>
        </p:txBody>
      </p:sp>
      <p:pic>
        <p:nvPicPr>
          <p:cNvPr id="4" name="그림 3">
            <a:extLst>
              <a:ext uri="{FF2B5EF4-FFF2-40B4-BE49-F238E27FC236}">
                <a16:creationId xmlns:a16="http://schemas.microsoft.com/office/drawing/2014/main" id="{A0D47D2F-025D-F279-1E32-380063B7CFBD}"/>
              </a:ext>
            </a:extLst>
          </p:cNvPr>
          <p:cNvPicPr>
            <a:picLocks noChangeAspect="1"/>
          </p:cNvPicPr>
          <p:nvPr/>
        </p:nvPicPr>
        <p:blipFill>
          <a:blip r:embed="rId4"/>
          <a:stretch>
            <a:fillRect/>
          </a:stretch>
        </p:blipFill>
        <p:spPr>
          <a:xfrm>
            <a:off x="277092" y="4342871"/>
            <a:ext cx="3852460" cy="758290"/>
          </a:xfrm>
          <a:prstGeom prst="rect">
            <a:avLst/>
          </a:prstGeom>
        </p:spPr>
      </p:pic>
      <p:pic>
        <p:nvPicPr>
          <p:cNvPr id="7" name="그림 6">
            <a:extLst>
              <a:ext uri="{FF2B5EF4-FFF2-40B4-BE49-F238E27FC236}">
                <a16:creationId xmlns:a16="http://schemas.microsoft.com/office/drawing/2014/main" id="{775A1170-48B7-2379-959F-09F9D49F3464}"/>
              </a:ext>
            </a:extLst>
          </p:cNvPr>
          <p:cNvPicPr>
            <a:picLocks noChangeAspect="1"/>
          </p:cNvPicPr>
          <p:nvPr/>
        </p:nvPicPr>
        <p:blipFill>
          <a:blip r:embed="rId5"/>
          <a:stretch>
            <a:fillRect/>
          </a:stretch>
        </p:blipFill>
        <p:spPr>
          <a:xfrm>
            <a:off x="5442075" y="1046934"/>
            <a:ext cx="5992061" cy="457264"/>
          </a:xfrm>
          <a:prstGeom prst="rect">
            <a:avLst/>
          </a:prstGeom>
        </p:spPr>
      </p:pic>
      <p:pic>
        <p:nvPicPr>
          <p:cNvPr id="9" name="그림 8">
            <a:extLst>
              <a:ext uri="{FF2B5EF4-FFF2-40B4-BE49-F238E27FC236}">
                <a16:creationId xmlns:a16="http://schemas.microsoft.com/office/drawing/2014/main" id="{F22E08D3-4F80-AE0A-499F-FB6E8C188F3F}"/>
              </a:ext>
            </a:extLst>
          </p:cNvPr>
          <p:cNvPicPr>
            <a:picLocks noChangeAspect="1"/>
          </p:cNvPicPr>
          <p:nvPr/>
        </p:nvPicPr>
        <p:blipFill>
          <a:blip r:embed="rId6"/>
          <a:stretch>
            <a:fillRect/>
          </a:stretch>
        </p:blipFill>
        <p:spPr>
          <a:xfrm>
            <a:off x="4810299" y="1633742"/>
            <a:ext cx="7255614" cy="4666413"/>
          </a:xfrm>
          <a:prstGeom prst="rect">
            <a:avLst/>
          </a:prstGeom>
        </p:spPr>
      </p:pic>
      <p:pic>
        <p:nvPicPr>
          <p:cNvPr id="22" name="그림 21">
            <a:extLst>
              <a:ext uri="{FF2B5EF4-FFF2-40B4-BE49-F238E27FC236}">
                <a16:creationId xmlns:a16="http://schemas.microsoft.com/office/drawing/2014/main" id="{D60D3D50-CEAA-99C3-E886-44E619370C89}"/>
              </a:ext>
            </a:extLst>
          </p:cNvPr>
          <p:cNvPicPr>
            <a:picLocks noChangeAspect="1"/>
          </p:cNvPicPr>
          <p:nvPr/>
        </p:nvPicPr>
        <p:blipFill>
          <a:blip r:embed="rId7"/>
          <a:stretch>
            <a:fillRect/>
          </a:stretch>
        </p:blipFill>
        <p:spPr>
          <a:xfrm>
            <a:off x="208307" y="3374866"/>
            <a:ext cx="4496427" cy="362001"/>
          </a:xfrm>
          <a:prstGeom prst="rect">
            <a:avLst/>
          </a:prstGeom>
        </p:spPr>
      </p:pic>
      <p:pic>
        <p:nvPicPr>
          <p:cNvPr id="24" name="그림 23">
            <a:extLst>
              <a:ext uri="{FF2B5EF4-FFF2-40B4-BE49-F238E27FC236}">
                <a16:creationId xmlns:a16="http://schemas.microsoft.com/office/drawing/2014/main" id="{2ABFCA9F-3D97-7D1A-0CC4-64871E1D1609}"/>
              </a:ext>
            </a:extLst>
          </p:cNvPr>
          <p:cNvPicPr>
            <a:picLocks noChangeAspect="1"/>
          </p:cNvPicPr>
          <p:nvPr/>
        </p:nvPicPr>
        <p:blipFill>
          <a:blip r:embed="rId8"/>
          <a:stretch>
            <a:fillRect/>
          </a:stretch>
        </p:blipFill>
        <p:spPr>
          <a:xfrm>
            <a:off x="162443" y="1998696"/>
            <a:ext cx="4991797" cy="552527"/>
          </a:xfrm>
          <a:prstGeom prst="rect">
            <a:avLst/>
          </a:prstGeom>
        </p:spPr>
      </p:pic>
    </p:spTree>
    <p:extLst>
      <p:ext uri="{BB962C8B-B14F-4D97-AF65-F5344CB8AC3E}">
        <p14:creationId xmlns:p14="http://schemas.microsoft.com/office/powerpoint/2010/main" val="313018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6B6A43-5729-468D-9DAC-8D4CFA7FC854}"/>
              </a:ext>
            </a:extLst>
          </p:cNvPr>
          <p:cNvSpPr txBox="1"/>
          <p:nvPr/>
        </p:nvSpPr>
        <p:spPr>
          <a:xfrm>
            <a:off x="3719645" y="1790351"/>
            <a:ext cx="4752711" cy="3970318"/>
          </a:xfrm>
          <a:prstGeom prst="rect">
            <a:avLst/>
          </a:prstGeom>
          <a:noFill/>
        </p:spPr>
        <p:txBody>
          <a:bodyPr wrap="square" rtlCol="0">
            <a:spAutoFit/>
          </a:bodyPr>
          <a:lstStyle/>
          <a:p>
            <a:pPr marL="400050" indent="-400050">
              <a:buAutoNum type="romanUcPeriod"/>
            </a:pPr>
            <a:r>
              <a:rPr lang="en-US" altLang="ko-KR" sz="2800" b="1">
                <a:latin typeface="나눔스퀘어라운드 Bold" panose="020B0600000101010101" pitchFamily="50" charset="-127"/>
                <a:ea typeface="나눔스퀘어라운드 Bold" panose="020B0600000101010101" pitchFamily="50" charset="-127"/>
              </a:rPr>
              <a:t>Introduction</a:t>
            </a:r>
          </a:p>
          <a:p>
            <a:pPr marL="400050" indent="-400050">
              <a:buAutoNum type="romanUcPeriod"/>
            </a:pPr>
            <a:endParaRPr lang="en-US" altLang="ko-KR" sz="2800" b="1">
              <a:latin typeface="나눔스퀘어라운드 Bold" panose="020B0600000101010101" pitchFamily="50" charset="-127"/>
              <a:ea typeface="나눔스퀘어라운드 Bold" panose="020B0600000101010101" pitchFamily="50" charset="-127"/>
            </a:endParaRPr>
          </a:p>
          <a:p>
            <a:pPr marL="400050" indent="-400050">
              <a:buAutoNum type="romanUcPeriod"/>
            </a:pPr>
            <a:r>
              <a:rPr lang="en-US" altLang="ko-KR" sz="2800" b="1">
                <a:latin typeface="나눔스퀘어라운드 Bold" panose="020B0600000101010101" pitchFamily="50" charset="-127"/>
                <a:ea typeface="나눔스퀘어라운드 Bold" panose="020B0600000101010101" pitchFamily="50" charset="-127"/>
              </a:rPr>
              <a:t> Intuition</a:t>
            </a:r>
            <a:r>
              <a:rPr lang="ko-KR" altLang="en-US" sz="2800" b="1">
                <a:latin typeface="나눔스퀘어라운드 Bold" panose="020B0600000101010101" pitchFamily="50" charset="-127"/>
                <a:ea typeface="나눔스퀘어라운드 Bold" panose="020B0600000101010101" pitchFamily="50" charset="-127"/>
              </a:rPr>
              <a:t> </a:t>
            </a:r>
            <a:r>
              <a:rPr lang="en-US" altLang="ko-KR" sz="2800" b="1">
                <a:latin typeface="나눔스퀘어라운드 Bold" panose="020B0600000101010101" pitchFamily="50" charset="-127"/>
                <a:ea typeface="나눔스퀘어라운드 Bold" panose="020B0600000101010101" pitchFamily="50" charset="-127"/>
              </a:rPr>
              <a:t>and</a:t>
            </a:r>
            <a:r>
              <a:rPr lang="ko-KR" altLang="en-US" sz="2800" b="1">
                <a:latin typeface="나눔스퀘어라운드 Bold" panose="020B0600000101010101" pitchFamily="50" charset="-127"/>
                <a:ea typeface="나눔스퀘어라운드 Bold" panose="020B0600000101010101" pitchFamily="50" charset="-127"/>
              </a:rPr>
              <a:t> </a:t>
            </a:r>
            <a:r>
              <a:rPr lang="en-US" altLang="ko-KR" sz="2800" b="1">
                <a:latin typeface="나눔스퀘어라운드 Bold" panose="020B0600000101010101" pitchFamily="50" charset="-127"/>
                <a:ea typeface="나눔스퀘어라운드 Bold" panose="020B0600000101010101" pitchFamily="50" charset="-127"/>
              </a:rPr>
              <a:t>Algorithm</a:t>
            </a:r>
          </a:p>
          <a:p>
            <a:pPr marL="400050" indent="-400050">
              <a:buAutoNum type="romanUcPeriod"/>
            </a:pPr>
            <a:endParaRPr lang="en-US" altLang="ko-KR" sz="2800" b="1">
              <a:latin typeface="나눔스퀘어라운드 Bold" panose="020B0600000101010101" pitchFamily="50" charset="-127"/>
              <a:ea typeface="나눔스퀘어라운드 Bold" panose="020B0600000101010101" pitchFamily="50" charset="-127"/>
            </a:endParaRPr>
          </a:p>
          <a:p>
            <a:pPr marL="400050" indent="-400050">
              <a:buAutoNum type="romanUcPeriod"/>
            </a:pPr>
            <a:r>
              <a:rPr lang="en-US" altLang="ko-KR" sz="2800" b="1">
                <a:latin typeface="나눔스퀘어라운드 Bold" panose="020B0600000101010101" pitchFamily="50" charset="-127"/>
                <a:ea typeface="나눔스퀘어라운드 Bold" panose="020B0600000101010101" pitchFamily="50" charset="-127"/>
              </a:rPr>
              <a:t> Experiments</a:t>
            </a:r>
          </a:p>
          <a:p>
            <a:pPr marL="400050" indent="-400050">
              <a:buAutoNum type="romanUcPeriod"/>
            </a:pPr>
            <a:endParaRPr lang="en-US" altLang="ko-KR" sz="2800" b="1">
              <a:latin typeface="나눔스퀘어라운드 Bold" panose="020B0600000101010101" pitchFamily="50" charset="-127"/>
              <a:ea typeface="나눔스퀘어라운드 Bold" panose="020B0600000101010101" pitchFamily="50" charset="-127"/>
            </a:endParaRPr>
          </a:p>
          <a:p>
            <a:pPr marL="400050" indent="-400050">
              <a:buAutoNum type="romanUcPeriod"/>
            </a:pPr>
            <a:r>
              <a:rPr lang="en-US" altLang="ko-KR" sz="2800" b="1">
                <a:latin typeface="나눔스퀘어라운드 Bold" panose="020B0600000101010101" pitchFamily="50" charset="-127"/>
                <a:ea typeface="나눔스퀘어라운드 Bold" panose="020B0600000101010101" pitchFamily="50" charset="-127"/>
              </a:rPr>
              <a:t> Conclusion</a:t>
            </a:r>
          </a:p>
          <a:p>
            <a:pPr marL="400050" indent="-400050">
              <a:buAutoNum type="romanUcPeriod"/>
            </a:pPr>
            <a:endParaRPr lang="en-US" altLang="ko-KR" sz="2800" b="1">
              <a:latin typeface="나눔스퀘어라운드 Bold" panose="020B0600000101010101" pitchFamily="50" charset="-127"/>
              <a:ea typeface="나눔스퀘어라운드 Bold" panose="020B0600000101010101" pitchFamily="50" charset="-127"/>
            </a:endParaRPr>
          </a:p>
          <a:p>
            <a:pPr marL="400050" indent="-400050">
              <a:buAutoNum type="romanUcPeriod"/>
            </a:pPr>
            <a:r>
              <a:rPr lang="en-US" altLang="ko-KR" sz="2800" b="1">
                <a:latin typeface="나눔스퀘어라운드 Bold" panose="020B0600000101010101" pitchFamily="50" charset="-127"/>
                <a:ea typeface="나눔스퀘어라운드 Bold" panose="020B0600000101010101" pitchFamily="50" charset="-127"/>
              </a:rPr>
              <a:t>Our project</a:t>
            </a:r>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2" name="직사각형 1">
            <a:extLst>
              <a:ext uri="{FF2B5EF4-FFF2-40B4-BE49-F238E27FC236}">
                <a16:creationId xmlns:a16="http://schemas.microsoft.com/office/drawing/2014/main" id="{2E80883B-2882-414C-B35F-BD4F0AACDAD3}"/>
              </a:ext>
            </a:extLst>
          </p:cNvPr>
          <p:cNvSpPr/>
          <p:nvPr/>
        </p:nvSpPr>
        <p:spPr>
          <a:xfrm>
            <a:off x="0" y="0"/>
            <a:ext cx="12192000" cy="822036"/>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72CAD833-88A2-489E-9A79-512467220A88}"/>
              </a:ext>
            </a:extLst>
          </p:cNvPr>
          <p:cNvSpPr txBox="1"/>
          <p:nvPr/>
        </p:nvSpPr>
        <p:spPr>
          <a:xfrm>
            <a:off x="0" y="90924"/>
            <a:ext cx="12192000" cy="646331"/>
          </a:xfrm>
          <a:prstGeom prst="rect">
            <a:avLst/>
          </a:prstGeom>
          <a:noFill/>
        </p:spPr>
        <p:txBody>
          <a:bodyPr wrap="square" rtlCol="0">
            <a:spAutoFit/>
          </a:bodyPr>
          <a:lstStyle/>
          <a:p>
            <a:pPr algn="ctr"/>
            <a:r>
              <a:rPr lang="en-US" altLang="ko-KR" sz="3600" b="1">
                <a:solidFill>
                  <a:schemeClr val="bg1"/>
                </a:solidFill>
                <a:latin typeface="나눔스퀘어라운드 Bold" panose="020B0600000101010101" pitchFamily="50" charset="-127"/>
                <a:ea typeface="나눔스퀘어라운드 Bold" panose="020B0600000101010101" pitchFamily="50" charset="-127"/>
              </a:rPr>
              <a:t>Table of Contents</a:t>
            </a:r>
            <a:endParaRPr lang="ko-KR" altLang="en-US" sz="2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DA479399-9FB5-2E74-E25D-72A0574F2D2D}"/>
              </a:ext>
            </a:extLst>
          </p:cNvPr>
          <p:cNvSpPr>
            <a:spLocks noGrp="1"/>
          </p:cNvSpPr>
          <p:nvPr>
            <p:ph type="sldNum" sz="quarter" idx="12"/>
          </p:nvPr>
        </p:nvSpPr>
        <p:spPr/>
        <p:txBody>
          <a:bodyPr/>
          <a:lstStyle/>
          <a:p>
            <a:fld id="{90255E59-19A8-4633-A2BA-66587D597684}" type="slidenum">
              <a:rPr lang="ko-KR" altLang="en-US" smtClean="0"/>
              <a:t>2</a:t>
            </a:fld>
            <a:endParaRPr lang="ko-KR" altLang="en-US"/>
          </a:p>
        </p:txBody>
      </p:sp>
    </p:spTree>
    <p:extLst>
      <p:ext uri="{BB962C8B-B14F-4D97-AF65-F5344CB8AC3E}">
        <p14:creationId xmlns:p14="http://schemas.microsoft.com/office/powerpoint/2010/main" val="3423856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478DE166-2E14-4F5D-8FB2-B306954426C7}"/>
              </a:ext>
            </a:extLst>
          </p:cNvPr>
          <p:cNvCxnSpPr>
            <a:cxnSpLocks/>
          </p:cNvCxnSpPr>
          <p:nvPr/>
        </p:nvCxnSpPr>
        <p:spPr>
          <a:xfrm>
            <a:off x="1599673" y="2619125"/>
            <a:ext cx="9113150" cy="0"/>
          </a:xfrm>
          <a:prstGeom prst="line">
            <a:avLst/>
          </a:prstGeom>
          <a:ln w="57150">
            <a:solidFill>
              <a:srgbClr val="C7005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E8ED12-CD17-4621-AC1F-9C42C0EC44E3}"/>
              </a:ext>
            </a:extLst>
          </p:cNvPr>
          <p:cNvSpPr txBox="1"/>
          <p:nvPr/>
        </p:nvSpPr>
        <p:spPr>
          <a:xfrm>
            <a:off x="1" y="4661369"/>
            <a:ext cx="12191999" cy="400110"/>
          </a:xfrm>
          <a:prstGeom prst="rect">
            <a:avLst/>
          </a:prstGeom>
          <a:noFill/>
        </p:spPr>
        <p:txBody>
          <a:bodyPr wrap="square" rtlCol="0">
            <a:spAutoFit/>
          </a:bodyPr>
          <a:lstStyle/>
          <a:p>
            <a:pPr algn="ctr"/>
            <a:r>
              <a:rPr lang="en-US" altLang="ko-KR" sz="2000" b="1">
                <a:latin typeface="나눔스퀘어라운드 Bold" panose="020B0600000101010101" pitchFamily="50" charset="-127"/>
                <a:ea typeface="나눔스퀘어라운드 Bold" panose="020B0600000101010101" pitchFamily="50" charset="-127"/>
              </a:rPr>
              <a:t>Taegyu Park, </a:t>
            </a:r>
            <a:r>
              <a:rPr lang="en-US" altLang="ko-KR" sz="2000" b="1" err="1">
                <a:latin typeface="나눔스퀘어라운드 Bold" panose="020B0600000101010101" pitchFamily="50" charset="-127"/>
                <a:ea typeface="나눔스퀘어라운드 Bold" panose="020B0600000101010101" pitchFamily="50" charset="-127"/>
              </a:rPr>
              <a:t>Byeongju</a:t>
            </a:r>
            <a:r>
              <a:rPr lang="en-US" altLang="ko-KR" sz="2000" b="1">
                <a:latin typeface="나눔스퀘어라운드 Bold" panose="020B0600000101010101" pitchFamily="50" charset="-127"/>
                <a:ea typeface="나눔스퀘어라운드 Bold" panose="020B0600000101010101" pitchFamily="50" charset="-127"/>
              </a:rPr>
              <a:t> Woo</a:t>
            </a:r>
            <a:endParaRPr lang="ko-KR" altLang="en-US" sz="2000" b="1">
              <a:latin typeface="나눔스퀘어라운드 Bold" panose="020B0600000101010101" pitchFamily="50" charset="-127"/>
              <a:ea typeface="나눔스퀘어라운드 Bold" panose="020B0600000101010101" pitchFamily="50" charset="-127"/>
            </a:endParaRPr>
          </a:p>
        </p:txBody>
      </p:sp>
      <p:pic>
        <p:nvPicPr>
          <p:cNvPr id="8" name="그림 7">
            <a:extLst>
              <a:ext uri="{FF2B5EF4-FFF2-40B4-BE49-F238E27FC236}">
                <a16:creationId xmlns:a16="http://schemas.microsoft.com/office/drawing/2014/main" id="{703DE2B7-69D1-4C43-9F47-ED00565FC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0" name="TextBox 9">
            <a:extLst>
              <a:ext uri="{FF2B5EF4-FFF2-40B4-BE49-F238E27FC236}">
                <a16:creationId xmlns:a16="http://schemas.microsoft.com/office/drawing/2014/main" id="{EE0B4890-F211-4EDF-9915-E87D957E0632}"/>
              </a:ext>
            </a:extLst>
          </p:cNvPr>
          <p:cNvSpPr txBox="1"/>
          <p:nvPr/>
        </p:nvSpPr>
        <p:spPr>
          <a:xfrm>
            <a:off x="1" y="1786771"/>
            <a:ext cx="12191999" cy="646331"/>
          </a:xfrm>
          <a:prstGeom prst="rect">
            <a:avLst/>
          </a:prstGeom>
          <a:noFill/>
        </p:spPr>
        <p:txBody>
          <a:bodyPr wrap="square" rtlCol="0">
            <a:spAutoFit/>
          </a:bodyPr>
          <a:lstStyle/>
          <a:p>
            <a:pPr algn="ctr"/>
            <a:r>
              <a:rPr lang="en-US" altLang="ko-KR" sz="3600" b="1">
                <a:latin typeface="나눔스퀘어라운드 Bold" panose="020B0600000101010101" pitchFamily="50" charset="-127"/>
                <a:ea typeface="나눔스퀘어라운드 Bold" panose="020B0600000101010101" pitchFamily="50" charset="-127"/>
              </a:rPr>
              <a:t>Thank you for listening </a:t>
            </a:r>
            <a:r>
              <a:rPr lang="en-US" altLang="ko-KR" sz="3600" b="1">
                <a:latin typeface="나눔스퀘어라운드 Bold" panose="020B0600000101010101" pitchFamily="50" charset="-127"/>
                <a:ea typeface="나눔스퀘어라운드 Bold" panose="020B0600000101010101" pitchFamily="50" charset="-127"/>
                <a:sym typeface="Wingdings" panose="05000000000000000000" pitchFamily="2" charset="2"/>
              </a:rPr>
              <a:t></a:t>
            </a:r>
            <a:endParaRPr lang="ko-KR" altLang="en-US" sz="3600" b="1">
              <a:latin typeface="나눔스퀘어라운드 Bold" panose="020B0600000101010101" pitchFamily="50" charset="-127"/>
              <a:ea typeface="나눔스퀘어라운드 Bold" panose="020B0600000101010101" pitchFamily="50" charset="-127"/>
            </a:endParaRPr>
          </a:p>
        </p:txBody>
      </p:sp>
      <p:sp>
        <p:nvSpPr>
          <p:cNvPr id="2" name="슬라이드 번호 개체 틀 1">
            <a:extLst>
              <a:ext uri="{FF2B5EF4-FFF2-40B4-BE49-F238E27FC236}">
                <a16:creationId xmlns:a16="http://schemas.microsoft.com/office/drawing/2014/main" id="{4D7E7056-9EED-0748-DB33-A62D1EEE5D12}"/>
              </a:ext>
            </a:extLst>
          </p:cNvPr>
          <p:cNvSpPr>
            <a:spLocks noGrp="1"/>
          </p:cNvSpPr>
          <p:nvPr>
            <p:ph type="sldNum" sz="quarter" idx="12"/>
          </p:nvPr>
        </p:nvSpPr>
        <p:spPr/>
        <p:txBody>
          <a:bodyPr/>
          <a:lstStyle/>
          <a:p>
            <a:fld id="{90255E59-19A8-4633-A2BA-66587D597684}" type="slidenum">
              <a:rPr lang="ko-KR" altLang="en-US" smtClean="0"/>
              <a:t>20</a:t>
            </a:fld>
            <a:endParaRPr lang="ko-KR" altLang="en-US"/>
          </a:p>
        </p:txBody>
      </p:sp>
    </p:spTree>
    <p:extLst>
      <p:ext uri="{BB962C8B-B14F-4D97-AF65-F5344CB8AC3E}">
        <p14:creationId xmlns:p14="http://schemas.microsoft.com/office/powerpoint/2010/main" val="199780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모델 경량화 1 - Pruning(가지치기) | aalphaca's devlog">
            <a:extLst>
              <a:ext uri="{FF2B5EF4-FFF2-40B4-BE49-F238E27FC236}">
                <a16:creationId xmlns:a16="http://schemas.microsoft.com/office/drawing/2014/main" id="{EF1243CD-6AED-7191-17C8-D466A5368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646" y="2358189"/>
            <a:ext cx="6546710" cy="3730338"/>
          </a:xfrm>
          <a:prstGeom prst="rect">
            <a:avLst/>
          </a:prstGeom>
          <a:noFill/>
          <a:extLst>
            <a:ext uri="{909E8E84-426E-40DD-AFC4-6F175D3DCCD1}">
              <a14:hiddenFill xmlns:a14="http://schemas.microsoft.com/office/drawing/2010/main">
                <a:solidFill>
                  <a:srgbClr val="FFFFFF"/>
                </a:solidFill>
              </a14:hiddenFill>
            </a:ext>
          </a:extLst>
        </p:spPr>
      </p:pic>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Introduction</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Network pruning</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3</a:t>
            </a:fld>
            <a:endParaRPr lang="ko-KR" altLang="en-US"/>
          </a:p>
        </p:txBody>
      </p:sp>
      <p:sp>
        <p:nvSpPr>
          <p:cNvPr id="10" name="TextBox 9">
            <a:extLst>
              <a:ext uri="{FF2B5EF4-FFF2-40B4-BE49-F238E27FC236}">
                <a16:creationId xmlns:a16="http://schemas.microsoft.com/office/drawing/2014/main" id="{2754D32C-7F61-64FD-1CAE-9D8A3F76AF3D}"/>
              </a:ext>
            </a:extLst>
          </p:cNvPr>
          <p:cNvSpPr txBox="1"/>
          <p:nvPr/>
        </p:nvSpPr>
        <p:spPr>
          <a:xfrm>
            <a:off x="468697" y="1005471"/>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Neural network pruning techniques can reduce the parameter counts of trained network by over 90%</a:t>
            </a:r>
            <a:endParaRPr lang="ko-KR" altLang="en-US" sz="1200" b="1">
              <a:latin typeface="나눔스퀘어라운드 Bold" panose="020B0600000101010101" pitchFamily="50" charset="-127"/>
              <a:ea typeface="나눔스퀘어라운드 Bold" panose="020B0600000101010101" pitchFamily="50" charset="-127"/>
            </a:endParaRPr>
          </a:p>
        </p:txBody>
      </p:sp>
      <p:sp>
        <p:nvSpPr>
          <p:cNvPr id="9" name="직사각형 8">
            <a:extLst>
              <a:ext uri="{FF2B5EF4-FFF2-40B4-BE49-F238E27FC236}">
                <a16:creationId xmlns:a16="http://schemas.microsoft.com/office/drawing/2014/main" id="{3A6A0357-01B8-8732-B6B6-2530A112B78D}"/>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69C11496-7B98-6859-D320-2FF15DC9F82A}"/>
              </a:ext>
            </a:extLst>
          </p:cNvPr>
          <p:cNvSpPr txBox="1"/>
          <p:nvPr/>
        </p:nvSpPr>
        <p:spPr>
          <a:xfrm>
            <a:off x="468697" y="1444034"/>
            <a:ext cx="11505854" cy="646331"/>
          </a:xfrm>
          <a:prstGeom prst="rect">
            <a:avLst/>
          </a:prstGeom>
          <a:noFill/>
        </p:spPr>
        <p:txBody>
          <a:bodyPr wrap="square" rtlCol="0">
            <a:spAutoFit/>
          </a:bodyPr>
          <a:lstStyle/>
          <a:p>
            <a:pPr marL="342900" indent="-342900">
              <a:buAutoNum type="arabicParenR"/>
            </a:pPr>
            <a:r>
              <a:rPr lang="en-US" altLang="ko-KR">
                <a:latin typeface="나눔스퀘어라운드 Bold" panose="020B0600000101010101" pitchFamily="50" charset="-127"/>
                <a:ea typeface="나눔스퀘어라운드 Bold" panose="020B0600000101010101" pitchFamily="50" charset="-127"/>
              </a:rPr>
              <a:t>Decreasing </a:t>
            </a:r>
            <a:r>
              <a:rPr lang="en-US" altLang="ko-KR" b="1">
                <a:latin typeface="나눔스퀘어라운드 Bold" panose="020B0600000101010101" pitchFamily="50" charset="-127"/>
                <a:ea typeface="나눔스퀘어라운드 Bold" panose="020B0600000101010101" pitchFamily="50" charset="-127"/>
              </a:rPr>
              <a:t>storage</a:t>
            </a:r>
            <a:r>
              <a:rPr lang="en-US" altLang="ko-KR">
                <a:latin typeface="나눔스퀘어라운드 Bold" panose="020B0600000101010101" pitchFamily="50" charset="-127"/>
                <a:ea typeface="나눔스퀘어라운드 Bold" panose="020B0600000101010101" pitchFamily="50" charset="-127"/>
              </a:rPr>
              <a:t> </a:t>
            </a:r>
            <a:r>
              <a:rPr lang="en-US" altLang="ko-KR" b="1">
                <a:latin typeface="나눔스퀘어라운드 Bold" panose="020B0600000101010101" pitchFamily="50" charset="-127"/>
                <a:ea typeface="나눔스퀘어라운드 Bold" panose="020B0600000101010101" pitchFamily="50" charset="-127"/>
              </a:rPr>
              <a:t>requirements</a:t>
            </a:r>
          </a:p>
          <a:p>
            <a:pPr marL="342900" indent="-342900">
              <a:buAutoNum type="arabicParenR"/>
            </a:pPr>
            <a:r>
              <a:rPr lang="en-US" altLang="ko-KR">
                <a:latin typeface="나눔스퀘어라운드 Bold" panose="020B0600000101010101" pitchFamily="50" charset="-127"/>
                <a:ea typeface="나눔스퀘어라운드 Bold" panose="020B0600000101010101" pitchFamily="50" charset="-127"/>
              </a:rPr>
              <a:t>Improving </a:t>
            </a:r>
            <a:r>
              <a:rPr lang="en-US" altLang="ko-KR" b="1">
                <a:latin typeface="나눔스퀘어라운드 Bold" panose="020B0600000101010101" pitchFamily="50" charset="-127"/>
                <a:ea typeface="나눔스퀘어라운드 Bold" panose="020B0600000101010101" pitchFamily="50" charset="-127"/>
              </a:rPr>
              <a:t>computational</a:t>
            </a:r>
            <a:r>
              <a:rPr lang="en-US" altLang="ko-KR">
                <a:latin typeface="나눔스퀘어라운드 Bold" panose="020B0600000101010101" pitchFamily="50" charset="-127"/>
                <a:ea typeface="나눔스퀘어라운드 Bold" panose="020B0600000101010101" pitchFamily="50" charset="-127"/>
              </a:rPr>
              <a:t> </a:t>
            </a:r>
            <a:r>
              <a:rPr lang="en-US" altLang="ko-KR" b="1">
                <a:latin typeface="나눔스퀘어라운드 Bold" panose="020B0600000101010101" pitchFamily="50" charset="-127"/>
                <a:ea typeface="나눔스퀘어라운드 Bold" panose="020B0600000101010101" pitchFamily="50" charset="-127"/>
              </a:rPr>
              <a:t>performance</a:t>
            </a:r>
            <a:r>
              <a:rPr lang="en-US" altLang="ko-KR">
                <a:latin typeface="나눔스퀘어라운드 Bold" panose="020B0600000101010101" pitchFamily="50" charset="-127"/>
                <a:ea typeface="나눔스퀘어라운드 Bold" panose="020B0600000101010101" pitchFamily="50" charset="-127"/>
              </a:rPr>
              <a:t> of inference without compromising accuracy</a:t>
            </a:r>
            <a:endParaRPr lang="ko-KR" altLang="en-US" sz="1200">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C61DA550-05EE-9318-7D77-EC44C78EA993}"/>
              </a:ext>
            </a:extLst>
          </p:cNvPr>
          <p:cNvSpPr/>
          <p:nvPr/>
        </p:nvSpPr>
        <p:spPr>
          <a:xfrm>
            <a:off x="277655" y="1540598"/>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28CAAD1D-D5BD-2F43-07AD-31330317ECE7}"/>
              </a:ext>
            </a:extLst>
          </p:cNvPr>
          <p:cNvSpPr txBox="1"/>
          <p:nvPr/>
        </p:nvSpPr>
        <p:spPr>
          <a:xfrm>
            <a:off x="3047198" y="6457890"/>
            <a:ext cx="6097604" cy="400110"/>
          </a:xfrm>
          <a:prstGeom prst="rect">
            <a:avLst/>
          </a:prstGeom>
          <a:noFill/>
        </p:spPr>
        <p:txBody>
          <a:bodyPr wrap="square">
            <a:spAutoFit/>
          </a:bodyPr>
          <a:lstStyle/>
          <a:p>
            <a:r>
              <a:rPr lang="en-US" sz="1000" i="1"/>
              <a:t>Han, S., Pool, J., Tran, J., &amp; Dally, W.J. (2015). Learning both Weights and Connections for Efficient Neural Network. </a:t>
            </a:r>
            <a:r>
              <a:rPr lang="en-US" sz="1000" i="1" err="1"/>
              <a:t>ArXiv</a:t>
            </a:r>
            <a:r>
              <a:rPr lang="en-US" sz="1000" i="1"/>
              <a:t>, abs/1506.02626.</a:t>
            </a:r>
            <a:endParaRPr lang="en-US" sz="1000"/>
          </a:p>
        </p:txBody>
      </p:sp>
    </p:spTree>
    <p:extLst>
      <p:ext uri="{BB962C8B-B14F-4D97-AF65-F5344CB8AC3E}">
        <p14:creationId xmlns:p14="http://schemas.microsoft.com/office/powerpoint/2010/main" val="338535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Training Pruned Model?</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4</a:t>
            </a:fld>
            <a:endParaRPr lang="ko-KR" altLang="en-US"/>
          </a:p>
        </p:txBody>
      </p:sp>
      <p:sp>
        <p:nvSpPr>
          <p:cNvPr id="8" name="TextBox 7">
            <a:extLst>
              <a:ext uri="{FF2B5EF4-FFF2-40B4-BE49-F238E27FC236}">
                <a16:creationId xmlns:a16="http://schemas.microsoft.com/office/drawing/2014/main" id="{81599D46-1EC7-E91E-BF45-2C71D3B5F276}"/>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Introduction</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9" name="TextBox 8">
            <a:extLst>
              <a:ext uri="{FF2B5EF4-FFF2-40B4-BE49-F238E27FC236}">
                <a16:creationId xmlns:a16="http://schemas.microsoft.com/office/drawing/2014/main" id="{B78A182D-7B04-B696-625C-39425144CD84}"/>
              </a:ext>
            </a:extLst>
          </p:cNvPr>
          <p:cNvSpPr txBox="1"/>
          <p:nvPr/>
        </p:nvSpPr>
        <p:spPr>
          <a:xfrm>
            <a:off x="468697" y="1005471"/>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If a network can be reduced, why do we not train this smaller architecture, not only for inference?</a:t>
            </a:r>
            <a:endParaRPr lang="ko-KR" altLang="en-US" sz="1200" b="1">
              <a:latin typeface="나눔스퀘어라운드 Bold" panose="020B0600000101010101" pitchFamily="50" charset="-127"/>
              <a:ea typeface="나눔스퀘어라운드 Bold" panose="020B0600000101010101" pitchFamily="50" charset="-127"/>
            </a:endParaRPr>
          </a:p>
        </p:txBody>
      </p:sp>
      <p:sp>
        <p:nvSpPr>
          <p:cNvPr id="12" name="직사각형 11">
            <a:extLst>
              <a:ext uri="{FF2B5EF4-FFF2-40B4-BE49-F238E27FC236}">
                <a16:creationId xmlns:a16="http://schemas.microsoft.com/office/drawing/2014/main" id="{52362CD3-F1C3-DF17-3C41-6B55746DD27C}"/>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A6CBCE82-BA9F-BA7F-28B5-D7494A0C830F}"/>
              </a:ext>
            </a:extLst>
          </p:cNvPr>
          <p:cNvSpPr txBox="1"/>
          <p:nvPr/>
        </p:nvSpPr>
        <p:spPr>
          <a:xfrm>
            <a:off x="468134" y="1431404"/>
            <a:ext cx="11505854" cy="646331"/>
          </a:xfrm>
          <a:prstGeom prst="rect">
            <a:avLst/>
          </a:prstGeom>
          <a:noFill/>
        </p:spPr>
        <p:txBody>
          <a:bodyPr wrap="square" rtlCol="0">
            <a:spAutoFit/>
          </a:bodyPr>
          <a:lstStyle/>
          <a:p>
            <a:r>
              <a:rPr lang="en-US" altLang="ko-KR" i="1"/>
              <a:t>Training a pruned model from scratch performs worse than retraining a pruned model, which may indicate the difficulty of training a network with a small capacity.</a:t>
            </a:r>
            <a:endParaRPr lang="ko-KR" altLang="en-US" i="1"/>
          </a:p>
        </p:txBody>
      </p:sp>
      <p:sp>
        <p:nvSpPr>
          <p:cNvPr id="14" name="직사각형 13">
            <a:extLst>
              <a:ext uri="{FF2B5EF4-FFF2-40B4-BE49-F238E27FC236}">
                <a16:creationId xmlns:a16="http://schemas.microsoft.com/office/drawing/2014/main" id="{4F64743A-18B1-EA1A-E103-FA33EB5E6EC1}"/>
              </a:ext>
            </a:extLst>
          </p:cNvPr>
          <p:cNvSpPr/>
          <p:nvPr/>
        </p:nvSpPr>
        <p:spPr>
          <a:xfrm>
            <a:off x="277092" y="1539777"/>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6EA56D46-E7E6-AC93-4763-F57DF06647C2}"/>
              </a:ext>
            </a:extLst>
          </p:cNvPr>
          <p:cNvSpPr txBox="1"/>
          <p:nvPr/>
        </p:nvSpPr>
        <p:spPr>
          <a:xfrm>
            <a:off x="3048802" y="6457890"/>
            <a:ext cx="6097604" cy="400110"/>
          </a:xfrm>
          <a:prstGeom prst="rect">
            <a:avLst/>
          </a:prstGeom>
          <a:noFill/>
        </p:spPr>
        <p:txBody>
          <a:bodyPr wrap="square">
            <a:spAutoFit/>
          </a:bodyPr>
          <a:lstStyle/>
          <a:p>
            <a:r>
              <a:rPr lang="en-US" sz="1000" i="1"/>
              <a:t>Liu, Z., Sun, M., Zhou, T., Huang, G., &amp; Darrell, T. (2019). Rethinking the Value of Network Pruning. </a:t>
            </a:r>
            <a:r>
              <a:rPr lang="en-US" sz="1000" i="1" err="1"/>
              <a:t>ArXiv</a:t>
            </a:r>
            <a:r>
              <a:rPr lang="en-US" sz="1000" i="1"/>
              <a:t>, abs/1810.05270.</a:t>
            </a:r>
            <a:endParaRPr lang="en-US" sz="1000"/>
          </a:p>
        </p:txBody>
      </p:sp>
      <p:grpSp>
        <p:nvGrpSpPr>
          <p:cNvPr id="7" name="Group 6">
            <a:extLst>
              <a:ext uri="{FF2B5EF4-FFF2-40B4-BE49-F238E27FC236}">
                <a16:creationId xmlns:a16="http://schemas.microsoft.com/office/drawing/2014/main" id="{0B5AD498-99D8-493C-892A-AA82BAC86607}"/>
              </a:ext>
            </a:extLst>
          </p:cNvPr>
          <p:cNvGrpSpPr/>
          <p:nvPr/>
        </p:nvGrpSpPr>
        <p:grpSpPr>
          <a:xfrm>
            <a:off x="2202233" y="2395423"/>
            <a:ext cx="7567684" cy="3744779"/>
            <a:chOff x="2202233" y="2395423"/>
            <a:chExt cx="7567684" cy="3744779"/>
          </a:xfrm>
        </p:grpSpPr>
        <p:grpSp>
          <p:nvGrpSpPr>
            <p:cNvPr id="64" name="Group 63">
              <a:extLst>
                <a:ext uri="{FF2B5EF4-FFF2-40B4-BE49-F238E27FC236}">
                  <a16:creationId xmlns:a16="http://schemas.microsoft.com/office/drawing/2014/main" id="{62DB94E0-2CF2-F7DE-C2A1-51517824A264}"/>
                </a:ext>
              </a:extLst>
            </p:cNvPr>
            <p:cNvGrpSpPr/>
            <p:nvPr/>
          </p:nvGrpSpPr>
          <p:grpSpPr>
            <a:xfrm>
              <a:off x="2202233" y="2395423"/>
              <a:ext cx="7567684" cy="1680547"/>
              <a:chOff x="1350231" y="1621221"/>
              <a:chExt cx="7567684" cy="1680547"/>
            </a:xfrm>
          </p:grpSpPr>
          <p:grpSp>
            <p:nvGrpSpPr>
              <p:cNvPr id="79" name="Group 78">
                <a:extLst>
                  <a:ext uri="{FF2B5EF4-FFF2-40B4-BE49-F238E27FC236}">
                    <a16:creationId xmlns:a16="http://schemas.microsoft.com/office/drawing/2014/main" id="{63E7FC96-C91B-D1A7-8304-77D66AC7A6C9}"/>
                  </a:ext>
                </a:extLst>
              </p:cNvPr>
              <p:cNvGrpSpPr/>
              <p:nvPr/>
            </p:nvGrpSpPr>
            <p:grpSpPr>
              <a:xfrm>
                <a:off x="3883542" y="1621221"/>
                <a:ext cx="1945039" cy="1680547"/>
                <a:chOff x="3883542" y="1621221"/>
                <a:chExt cx="1945039" cy="1680547"/>
              </a:xfrm>
            </p:grpSpPr>
            <p:grpSp>
              <p:nvGrpSpPr>
                <p:cNvPr id="95" name="Group 94">
                  <a:extLst>
                    <a:ext uri="{FF2B5EF4-FFF2-40B4-BE49-F238E27FC236}">
                      <a16:creationId xmlns:a16="http://schemas.microsoft.com/office/drawing/2014/main" id="{C886BFDD-C6E6-0700-547D-EA4D735C76A0}"/>
                    </a:ext>
                  </a:extLst>
                </p:cNvPr>
                <p:cNvGrpSpPr/>
                <p:nvPr/>
              </p:nvGrpSpPr>
              <p:grpSpPr>
                <a:xfrm>
                  <a:off x="3883542" y="1621221"/>
                  <a:ext cx="1945039" cy="1116903"/>
                  <a:chOff x="4200803" y="1621220"/>
                  <a:chExt cx="1945039" cy="1116903"/>
                </a:xfrm>
              </p:grpSpPr>
              <p:sp>
                <p:nvSpPr>
                  <p:cNvPr id="97" name="Oval 96">
                    <a:extLst>
                      <a:ext uri="{FF2B5EF4-FFF2-40B4-BE49-F238E27FC236}">
                        <a16:creationId xmlns:a16="http://schemas.microsoft.com/office/drawing/2014/main" id="{C3735DAF-84F3-B49D-D5FF-004178BDFDFF}"/>
                      </a:ext>
                    </a:extLst>
                  </p:cNvPr>
                  <p:cNvSpPr/>
                  <p:nvPr/>
                </p:nvSpPr>
                <p:spPr>
                  <a:xfrm>
                    <a:off x="4200803" y="2018036"/>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CF5891DE-47D6-5262-118C-F585F258652F}"/>
                      </a:ext>
                    </a:extLst>
                  </p:cNvPr>
                  <p:cNvSpPr/>
                  <p:nvPr/>
                </p:nvSpPr>
                <p:spPr>
                  <a:xfrm>
                    <a:off x="5011686" y="2018035"/>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2BCC715-41B8-1180-6A65-A10761323941}"/>
                      </a:ext>
                    </a:extLst>
                  </p:cNvPr>
                  <p:cNvSpPr/>
                  <p:nvPr/>
                </p:nvSpPr>
                <p:spPr>
                  <a:xfrm>
                    <a:off x="5822569" y="2018034"/>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ACF0492-3006-C3F8-54CA-E8FE1458185F}"/>
                      </a:ext>
                    </a:extLst>
                  </p:cNvPr>
                  <p:cNvSpPr/>
                  <p:nvPr/>
                </p:nvSpPr>
                <p:spPr>
                  <a:xfrm>
                    <a:off x="5011686" y="1621220"/>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4859B3C-55A4-21C8-3B9E-9BEEA740F19D}"/>
                      </a:ext>
                    </a:extLst>
                  </p:cNvPr>
                  <p:cNvSpPr/>
                  <p:nvPr/>
                </p:nvSpPr>
                <p:spPr>
                  <a:xfrm>
                    <a:off x="5011686" y="2414850"/>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2225B112-29A1-F94B-2ACE-BC6595DA56B0}"/>
                      </a:ext>
                    </a:extLst>
                  </p:cNvPr>
                  <p:cNvCxnSpPr>
                    <a:stCxn id="97" idx="6"/>
                    <a:endCxn id="100" idx="2"/>
                  </p:cNvCxnSpPr>
                  <p:nvPr/>
                </p:nvCxnSpPr>
                <p:spPr>
                  <a:xfrm flipV="1">
                    <a:off x="4524076" y="1782857"/>
                    <a:ext cx="487610" cy="396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6ED70DC-CE1B-7C5A-3A59-A9F05F7B437A}"/>
                      </a:ext>
                    </a:extLst>
                  </p:cNvPr>
                  <p:cNvCxnSpPr>
                    <a:stCxn id="97" idx="6"/>
                    <a:endCxn id="98" idx="2"/>
                  </p:cNvCxnSpPr>
                  <p:nvPr/>
                </p:nvCxnSpPr>
                <p:spPr>
                  <a:xfrm flipV="1">
                    <a:off x="4524076" y="2179672"/>
                    <a:ext cx="48761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458F067-133E-A7B5-E058-6BB3CABB451F}"/>
                      </a:ext>
                    </a:extLst>
                  </p:cNvPr>
                  <p:cNvCxnSpPr>
                    <a:cxnSpLocks/>
                    <a:stCxn id="97" idx="6"/>
                    <a:endCxn id="101" idx="2"/>
                  </p:cNvCxnSpPr>
                  <p:nvPr/>
                </p:nvCxnSpPr>
                <p:spPr>
                  <a:xfrm>
                    <a:off x="4524076" y="2179673"/>
                    <a:ext cx="487610" cy="396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9A3E9FD-27EC-52D0-AA31-E58463D01799}"/>
                      </a:ext>
                    </a:extLst>
                  </p:cNvPr>
                  <p:cNvCxnSpPr>
                    <a:cxnSpLocks/>
                    <a:stCxn id="101" idx="6"/>
                    <a:endCxn id="99" idx="3"/>
                  </p:cNvCxnSpPr>
                  <p:nvPr/>
                </p:nvCxnSpPr>
                <p:spPr>
                  <a:xfrm flipV="1">
                    <a:off x="5334959" y="2293965"/>
                    <a:ext cx="534952" cy="282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75339B2-9F27-58CF-470E-4AEBF472B3A1}"/>
                      </a:ext>
                    </a:extLst>
                  </p:cNvPr>
                  <p:cNvCxnSpPr>
                    <a:cxnSpLocks/>
                    <a:stCxn id="98" idx="6"/>
                    <a:endCxn id="99" idx="2"/>
                  </p:cNvCxnSpPr>
                  <p:nvPr/>
                </p:nvCxnSpPr>
                <p:spPr>
                  <a:xfrm flipV="1">
                    <a:off x="5334959" y="2179671"/>
                    <a:ext cx="48761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BBBAB42-7CE0-F4D6-6EF7-F9B1BACED790}"/>
                      </a:ext>
                    </a:extLst>
                  </p:cNvPr>
                  <p:cNvCxnSpPr>
                    <a:cxnSpLocks/>
                    <a:stCxn id="100" idx="6"/>
                    <a:endCxn id="99" idx="1"/>
                  </p:cNvCxnSpPr>
                  <p:nvPr/>
                </p:nvCxnSpPr>
                <p:spPr>
                  <a:xfrm>
                    <a:off x="5334959" y="1782857"/>
                    <a:ext cx="534952" cy="282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CB4D9FE4-76E3-BFE6-D77C-C23A4C8EE10F}"/>
                    </a:ext>
                  </a:extLst>
                </p:cNvPr>
                <p:cNvSpPr txBox="1"/>
                <p:nvPr/>
              </p:nvSpPr>
              <p:spPr>
                <a:xfrm>
                  <a:off x="4129709" y="2932436"/>
                  <a:ext cx="1452705" cy="369332"/>
                </a:xfrm>
                <a:prstGeom prst="rect">
                  <a:avLst/>
                </a:prstGeom>
                <a:noFill/>
              </p:spPr>
              <p:txBody>
                <a:bodyPr wrap="none" rtlCol="0">
                  <a:spAutoFit/>
                </a:bodyPr>
                <a:lstStyle/>
                <a:p>
                  <a:r>
                    <a:rPr lang="en-US"/>
                    <a:t>90% accuracy</a:t>
                  </a:r>
                </a:p>
              </p:txBody>
            </p:sp>
          </p:grpSp>
          <p:grpSp>
            <p:nvGrpSpPr>
              <p:cNvPr id="80" name="Group 79">
                <a:extLst>
                  <a:ext uri="{FF2B5EF4-FFF2-40B4-BE49-F238E27FC236}">
                    <a16:creationId xmlns:a16="http://schemas.microsoft.com/office/drawing/2014/main" id="{3C6F16A1-31B7-B293-F5E5-7ABCDCAE967D}"/>
                  </a:ext>
                </a:extLst>
              </p:cNvPr>
              <p:cNvGrpSpPr/>
              <p:nvPr/>
            </p:nvGrpSpPr>
            <p:grpSpPr>
              <a:xfrm>
                <a:off x="6016215" y="1693409"/>
                <a:ext cx="793808" cy="486262"/>
                <a:chOff x="6048341" y="1696045"/>
                <a:chExt cx="793808" cy="486262"/>
              </a:xfrm>
            </p:grpSpPr>
            <p:cxnSp>
              <p:nvCxnSpPr>
                <p:cNvPr id="93" name="Straight Arrow Connector 92">
                  <a:extLst>
                    <a:ext uri="{FF2B5EF4-FFF2-40B4-BE49-F238E27FC236}">
                      <a16:creationId xmlns:a16="http://schemas.microsoft.com/office/drawing/2014/main" id="{51C4D502-F800-F355-9747-18FC49067C51}"/>
                    </a:ext>
                  </a:extLst>
                </p:cNvPr>
                <p:cNvCxnSpPr>
                  <a:cxnSpLocks/>
                </p:cNvCxnSpPr>
                <p:nvPr/>
              </p:nvCxnSpPr>
              <p:spPr>
                <a:xfrm flipV="1">
                  <a:off x="6095569" y="2179671"/>
                  <a:ext cx="699350" cy="26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86CF00E3-D2AD-AB8F-FD33-7C21A92513EF}"/>
                    </a:ext>
                  </a:extLst>
                </p:cNvPr>
                <p:cNvSpPr txBox="1"/>
                <p:nvPr/>
              </p:nvSpPr>
              <p:spPr>
                <a:xfrm>
                  <a:off x="6048341" y="1696045"/>
                  <a:ext cx="793808" cy="369332"/>
                </a:xfrm>
                <a:prstGeom prst="rect">
                  <a:avLst/>
                </a:prstGeom>
                <a:noFill/>
              </p:spPr>
              <p:txBody>
                <a:bodyPr wrap="none" rtlCol="0">
                  <a:spAutoFit/>
                </a:bodyPr>
                <a:lstStyle/>
                <a:p>
                  <a:pPr algn="ctr"/>
                  <a:r>
                    <a:rPr lang="en-US"/>
                    <a:t>prune</a:t>
                  </a:r>
                </a:p>
              </p:txBody>
            </p:sp>
          </p:grpSp>
          <p:grpSp>
            <p:nvGrpSpPr>
              <p:cNvPr id="81" name="Group 80">
                <a:extLst>
                  <a:ext uri="{FF2B5EF4-FFF2-40B4-BE49-F238E27FC236}">
                    <a16:creationId xmlns:a16="http://schemas.microsoft.com/office/drawing/2014/main" id="{1FA27F93-CA03-4C6E-1080-EDF589DA5094}"/>
                  </a:ext>
                </a:extLst>
              </p:cNvPr>
              <p:cNvGrpSpPr/>
              <p:nvPr/>
            </p:nvGrpSpPr>
            <p:grpSpPr>
              <a:xfrm>
                <a:off x="6972876" y="1621221"/>
                <a:ext cx="1945039" cy="1680547"/>
                <a:chOff x="3883542" y="1621221"/>
                <a:chExt cx="1945039" cy="1680547"/>
              </a:xfrm>
            </p:grpSpPr>
            <p:grpSp>
              <p:nvGrpSpPr>
                <p:cNvPr id="84" name="Group 83">
                  <a:extLst>
                    <a:ext uri="{FF2B5EF4-FFF2-40B4-BE49-F238E27FC236}">
                      <a16:creationId xmlns:a16="http://schemas.microsoft.com/office/drawing/2014/main" id="{D63B9FE8-498F-006B-AD34-1737F4AA8214}"/>
                    </a:ext>
                  </a:extLst>
                </p:cNvPr>
                <p:cNvGrpSpPr/>
                <p:nvPr/>
              </p:nvGrpSpPr>
              <p:grpSpPr>
                <a:xfrm>
                  <a:off x="3883542" y="1621221"/>
                  <a:ext cx="1945039" cy="1116903"/>
                  <a:chOff x="4200803" y="1621220"/>
                  <a:chExt cx="1945039" cy="1116903"/>
                </a:xfrm>
              </p:grpSpPr>
              <p:sp>
                <p:nvSpPr>
                  <p:cNvPr id="86" name="Oval 85">
                    <a:extLst>
                      <a:ext uri="{FF2B5EF4-FFF2-40B4-BE49-F238E27FC236}">
                        <a16:creationId xmlns:a16="http://schemas.microsoft.com/office/drawing/2014/main" id="{897A8AC1-6DB3-1CDF-34A5-672FAFB98346}"/>
                      </a:ext>
                    </a:extLst>
                  </p:cNvPr>
                  <p:cNvSpPr/>
                  <p:nvPr/>
                </p:nvSpPr>
                <p:spPr>
                  <a:xfrm>
                    <a:off x="4200803" y="2018036"/>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C0850E4-7399-DCE5-4F98-49E0E4AF81CD}"/>
                      </a:ext>
                    </a:extLst>
                  </p:cNvPr>
                  <p:cNvSpPr/>
                  <p:nvPr/>
                </p:nvSpPr>
                <p:spPr>
                  <a:xfrm>
                    <a:off x="5011686" y="2018035"/>
                    <a:ext cx="323273" cy="323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CE436F57-4C1A-B112-A7A8-A7C538D9D87B}"/>
                      </a:ext>
                    </a:extLst>
                  </p:cNvPr>
                  <p:cNvSpPr/>
                  <p:nvPr/>
                </p:nvSpPr>
                <p:spPr>
                  <a:xfrm>
                    <a:off x="5822569" y="2018034"/>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2E7CA03-5AF3-788B-BC7D-5D249D61B021}"/>
                      </a:ext>
                    </a:extLst>
                  </p:cNvPr>
                  <p:cNvSpPr/>
                  <p:nvPr/>
                </p:nvSpPr>
                <p:spPr>
                  <a:xfrm>
                    <a:off x="5011686" y="1621220"/>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5BABCB81-DBFB-8B49-4B97-D16C3426C48D}"/>
                      </a:ext>
                    </a:extLst>
                  </p:cNvPr>
                  <p:cNvSpPr/>
                  <p:nvPr/>
                </p:nvSpPr>
                <p:spPr>
                  <a:xfrm>
                    <a:off x="5011686" y="2414850"/>
                    <a:ext cx="323273" cy="323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9EB3C8F9-F394-5C3B-DC32-8CFAAAD5E1EE}"/>
                      </a:ext>
                    </a:extLst>
                  </p:cNvPr>
                  <p:cNvCxnSpPr>
                    <a:stCxn id="86" idx="6"/>
                    <a:endCxn id="89" idx="2"/>
                  </p:cNvCxnSpPr>
                  <p:nvPr/>
                </p:nvCxnSpPr>
                <p:spPr>
                  <a:xfrm flipV="1">
                    <a:off x="4524076" y="1782857"/>
                    <a:ext cx="487610" cy="396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7B797363-8763-4C8A-92B8-4C4BCD791D2B}"/>
                      </a:ext>
                    </a:extLst>
                  </p:cNvPr>
                  <p:cNvCxnSpPr>
                    <a:cxnSpLocks/>
                    <a:stCxn id="89" idx="6"/>
                    <a:endCxn id="88" idx="1"/>
                  </p:cNvCxnSpPr>
                  <p:nvPr/>
                </p:nvCxnSpPr>
                <p:spPr>
                  <a:xfrm>
                    <a:off x="5334959" y="1782857"/>
                    <a:ext cx="534952" cy="282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C73A2D75-62EB-CC55-F479-A7839F065228}"/>
                    </a:ext>
                  </a:extLst>
                </p:cNvPr>
                <p:cNvSpPr txBox="1"/>
                <p:nvPr/>
              </p:nvSpPr>
              <p:spPr>
                <a:xfrm>
                  <a:off x="3977771" y="2932436"/>
                  <a:ext cx="1756580" cy="369332"/>
                </a:xfrm>
                <a:prstGeom prst="rect">
                  <a:avLst/>
                </a:prstGeom>
                <a:noFill/>
              </p:spPr>
              <p:txBody>
                <a:bodyPr wrap="square" rtlCol="0">
                  <a:spAutoFit/>
                </a:bodyPr>
                <a:lstStyle/>
                <a:p>
                  <a:r>
                    <a:rPr lang="en-US"/>
                    <a:t>~90% accuracy</a:t>
                  </a:r>
                </a:p>
              </p:txBody>
            </p:sp>
          </p:grpSp>
          <p:sp>
            <p:nvSpPr>
              <p:cNvPr id="82" name="TextBox 81">
                <a:extLst>
                  <a:ext uri="{FF2B5EF4-FFF2-40B4-BE49-F238E27FC236}">
                    <a16:creationId xmlns:a16="http://schemas.microsoft.com/office/drawing/2014/main" id="{0C8DDC12-21FE-D4A0-5B1F-6D29C49A266D}"/>
                  </a:ext>
                </a:extLst>
              </p:cNvPr>
              <p:cNvSpPr txBox="1"/>
              <p:nvPr/>
            </p:nvSpPr>
            <p:spPr>
              <a:xfrm>
                <a:off x="1350231" y="1856508"/>
                <a:ext cx="1847274" cy="646331"/>
              </a:xfrm>
              <a:prstGeom prst="rect">
                <a:avLst/>
              </a:prstGeom>
              <a:noFill/>
            </p:spPr>
            <p:txBody>
              <a:bodyPr wrap="square" rtlCol="0">
                <a:spAutoFit/>
              </a:bodyPr>
              <a:lstStyle/>
              <a:p>
                <a:r>
                  <a:rPr lang="en-US"/>
                  <a:t>Random weight initialization</a:t>
                </a:r>
              </a:p>
            </p:txBody>
          </p:sp>
          <p:cxnSp>
            <p:nvCxnSpPr>
              <p:cNvPr id="83" name="Straight Arrow Connector 82">
                <a:extLst>
                  <a:ext uri="{FF2B5EF4-FFF2-40B4-BE49-F238E27FC236}">
                    <a16:creationId xmlns:a16="http://schemas.microsoft.com/office/drawing/2014/main" id="{1DB85E8B-F35B-20FC-7AF0-B2B199FA048C}"/>
                  </a:ext>
                </a:extLst>
              </p:cNvPr>
              <p:cNvCxnSpPr>
                <a:cxnSpLocks/>
              </p:cNvCxnSpPr>
              <p:nvPr/>
            </p:nvCxnSpPr>
            <p:spPr>
              <a:xfrm>
                <a:off x="3290062" y="2174399"/>
                <a:ext cx="4937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A1D0CD-71B1-BD97-50A5-3678542A9175}"/>
                </a:ext>
              </a:extLst>
            </p:cNvPr>
            <p:cNvGrpSpPr/>
            <p:nvPr/>
          </p:nvGrpSpPr>
          <p:grpSpPr>
            <a:xfrm>
              <a:off x="3540186" y="4450619"/>
              <a:ext cx="4940211" cy="1689583"/>
              <a:chOff x="1392913" y="3676417"/>
              <a:chExt cx="4940211" cy="1689583"/>
            </a:xfrm>
          </p:grpSpPr>
          <p:sp>
            <p:nvSpPr>
              <p:cNvPr id="66" name="TextBox 65">
                <a:extLst>
                  <a:ext uri="{FF2B5EF4-FFF2-40B4-BE49-F238E27FC236}">
                    <a16:creationId xmlns:a16="http://schemas.microsoft.com/office/drawing/2014/main" id="{AED5E5A4-D5E2-B37E-B5E7-EBFAA4DD65F9}"/>
                  </a:ext>
                </a:extLst>
              </p:cNvPr>
              <p:cNvSpPr txBox="1"/>
              <p:nvPr/>
            </p:nvSpPr>
            <p:spPr>
              <a:xfrm>
                <a:off x="1392913" y="4073338"/>
                <a:ext cx="1847274" cy="646331"/>
              </a:xfrm>
              <a:prstGeom prst="rect">
                <a:avLst/>
              </a:prstGeom>
              <a:noFill/>
            </p:spPr>
            <p:txBody>
              <a:bodyPr wrap="square" rtlCol="0">
                <a:spAutoFit/>
              </a:bodyPr>
              <a:lstStyle/>
              <a:p>
                <a:r>
                  <a:rPr lang="en-US"/>
                  <a:t>Random weight initialization</a:t>
                </a:r>
              </a:p>
            </p:txBody>
          </p:sp>
          <p:grpSp>
            <p:nvGrpSpPr>
              <p:cNvPr id="67" name="Group 66">
                <a:extLst>
                  <a:ext uri="{FF2B5EF4-FFF2-40B4-BE49-F238E27FC236}">
                    <a16:creationId xmlns:a16="http://schemas.microsoft.com/office/drawing/2014/main" id="{996BF3DF-8696-CB67-91B2-15B9D6B8AE46}"/>
                  </a:ext>
                </a:extLst>
              </p:cNvPr>
              <p:cNvGrpSpPr/>
              <p:nvPr/>
            </p:nvGrpSpPr>
            <p:grpSpPr>
              <a:xfrm>
                <a:off x="3883542" y="3676417"/>
                <a:ext cx="1945039" cy="1680547"/>
                <a:chOff x="3883542" y="1621221"/>
                <a:chExt cx="1945039" cy="1680547"/>
              </a:xfrm>
            </p:grpSpPr>
            <p:grpSp>
              <p:nvGrpSpPr>
                <p:cNvPr id="70" name="Group 69">
                  <a:extLst>
                    <a:ext uri="{FF2B5EF4-FFF2-40B4-BE49-F238E27FC236}">
                      <a16:creationId xmlns:a16="http://schemas.microsoft.com/office/drawing/2014/main" id="{64ACFC3A-F296-EF4D-66DA-71905CA79911}"/>
                    </a:ext>
                  </a:extLst>
                </p:cNvPr>
                <p:cNvGrpSpPr/>
                <p:nvPr/>
              </p:nvGrpSpPr>
              <p:grpSpPr>
                <a:xfrm>
                  <a:off x="3883542" y="1621221"/>
                  <a:ext cx="1945039" cy="1116903"/>
                  <a:chOff x="4200803" y="1621220"/>
                  <a:chExt cx="1945039" cy="1116903"/>
                </a:xfrm>
              </p:grpSpPr>
              <p:sp>
                <p:nvSpPr>
                  <p:cNvPr id="72" name="Oval 71">
                    <a:extLst>
                      <a:ext uri="{FF2B5EF4-FFF2-40B4-BE49-F238E27FC236}">
                        <a16:creationId xmlns:a16="http://schemas.microsoft.com/office/drawing/2014/main" id="{91189816-2C82-E1C8-5D64-082A9C6DDA40}"/>
                      </a:ext>
                    </a:extLst>
                  </p:cNvPr>
                  <p:cNvSpPr/>
                  <p:nvPr/>
                </p:nvSpPr>
                <p:spPr>
                  <a:xfrm>
                    <a:off x="4200803" y="2018036"/>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FF01862-4BE5-0ED4-E7AD-EA118596AF2E}"/>
                      </a:ext>
                    </a:extLst>
                  </p:cNvPr>
                  <p:cNvSpPr/>
                  <p:nvPr/>
                </p:nvSpPr>
                <p:spPr>
                  <a:xfrm>
                    <a:off x="5011686" y="2018035"/>
                    <a:ext cx="323273" cy="323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D283DC7-EC3C-862A-5652-644F98F03100}"/>
                      </a:ext>
                    </a:extLst>
                  </p:cNvPr>
                  <p:cNvSpPr/>
                  <p:nvPr/>
                </p:nvSpPr>
                <p:spPr>
                  <a:xfrm>
                    <a:off x="5822569" y="2018034"/>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F65B26DE-CC70-121F-CFDF-8B78C108A492}"/>
                      </a:ext>
                    </a:extLst>
                  </p:cNvPr>
                  <p:cNvSpPr/>
                  <p:nvPr/>
                </p:nvSpPr>
                <p:spPr>
                  <a:xfrm>
                    <a:off x="5011686" y="1621220"/>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D66E0CF-0048-1E97-C231-8E829BD5149F}"/>
                      </a:ext>
                    </a:extLst>
                  </p:cNvPr>
                  <p:cNvSpPr/>
                  <p:nvPr/>
                </p:nvSpPr>
                <p:spPr>
                  <a:xfrm>
                    <a:off x="5011686" y="2414850"/>
                    <a:ext cx="323273" cy="323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412EE50C-F804-D197-5DBD-580DBDFD808B}"/>
                      </a:ext>
                    </a:extLst>
                  </p:cNvPr>
                  <p:cNvCxnSpPr>
                    <a:stCxn id="72" idx="6"/>
                    <a:endCxn id="75" idx="2"/>
                  </p:cNvCxnSpPr>
                  <p:nvPr/>
                </p:nvCxnSpPr>
                <p:spPr>
                  <a:xfrm flipV="1">
                    <a:off x="4524076" y="1782857"/>
                    <a:ext cx="487610" cy="396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7639337-BD20-D55E-824E-A003A780BE40}"/>
                      </a:ext>
                    </a:extLst>
                  </p:cNvPr>
                  <p:cNvCxnSpPr>
                    <a:cxnSpLocks/>
                    <a:stCxn id="75" idx="6"/>
                    <a:endCxn id="74" idx="1"/>
                  </p:cNvCxnSpPr>
                  <p:nvPr/>
                </p:nvCxnSpPr>
                <p:spPr>
                  <a:xfrm>
                    <a:off x="5334959" y="1782857"/>
                    <a:ext cx="534952" cy="282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C262CB8C-426E-B13D-2DE0-FDAF1832614B}"/>
                    </a:ext>
                  </a:extLst>
                </p:cNvPr>
                <p:cNvSpPr txBox="1"/>
                <p:nvPr/>
              </p:nvSpPr>
              <p:spPr>
                <a:xfrm>
                  <a:off x="4129709" y="2932436"/>
                  <a:ext cx="1452705" cy="369332"/>
                </a:xfrm>
                <a:prstGeom prst="rect">
                  <a:avLst/>
                </a:prstGeom>
                <a:noFill/>
              </p:spPr>
              <p:txBody>
                <a:bodyPr wrap="none" rtlCol="0">
                  <a:spAutoFit/>
                </a:bodyPr>
                <a:lstStyle/>
                <a:p>
                  <a:r>
                    <a:rPr lang="en-US"/>
                    <a:t>60% accuracy</a:t>
                  </a:r>
                </a:p>
              </p:txBody>
            </p:sp>
          </p:grpSp>
          <p:sp>
            <p:nvSpPr>
              <p:cNvPr id="68" name="TextBox 67">
                <a:extLst>
                  <a:ext uri="{FF2B5EF4-FFF2-40B4-BE49-F238E27FC236}">
                    <a16:creationId xmlns:a16="http://schemas.microsoft.com/office/drawing/2014/main" id="{7B6DB8BE-AF15-EDBD-26B2-71FB1E4F2AD1}"/>
                  </a:ext>
                </a:extLst>
              </p:cNvPr>
              <p:cNvSpPr txBox="1"/>
              <p:nvPr/>
            </p:nvSpPr>
            <p:spPr>
              <a:xfrm>
                <a:off x="5515271" y="4719669"/>
                <a:ext cx="817853" cy="646331"/>
              </a:xfrm>
              <a:prstGeom prst="rect">
                <a:avLst/>
              </a:prstGeom>
              <a:noFill/>
            </p:spPr>
            <p:txBody>
              <a:bodyPr wrap="none" rtlCol="0">
                <a:spAutoFit/>
              </a:bodyPr>
              <a:lstStyle/>
              <a:p>
                <a:r>
                  <a:rPr lang="ko-KR" altLang="en-US" sz="3600"/>
                  <a:t>🤔</a:t>
                </a:r>
                <a:endParaRPr lang="en-US" sz="3600"/>
              </a:p>
            </p:txBody>
          </p:sp>
          <p:cxnSp>
            <p:nvCxnSpPr>
              <p:cNvPr id="69" name="Straight Arrow Connector 68">
                <a:extLst>
                  <a:ext uri="{FF2B5EF4-FFF2-40B4-BE49-F238E27FC236}">
                    <a16:creationId xmlns:a16="http://schemas.microsoft.com/office/drawing/2014/main" id="{60CDC264-EC0D-0D74-9F31-739CDE3C7B09}"/>
                  </a:ext>
                </a:extLst>
              </p:cNvPr>
              <p:cNvCxnSpPr>
                <a:cxnSpLocks/>
              </p:cNvCxnSpPr>
              <p:nvPr/>
            </p:nvCxnSpPr>
            <p:spPr>
              <a:xfrm>
                <a:off x="3290062" y="4234866"/>
                <a:ext cx="4937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1313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Intuition</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The Lottery Ticket Hypothesis</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5</a:t>
            </a:fld>
            <a:endParaRPr lang="ko-KR" altLang="en-US"/>
          </a:p>
        </p:txBody>
      </p:sp>
      <p:grpSp>
        <p:nvGrpSpPr>
          <p:cNvPr id="5" name="Group 4">
            <a:extLst>
              <a:ext uri="{FF2B5EF4-FFF2-40B4-BE49-F238E27FC236}">
                <a16:creationId xmlns:a16="http://schemas.microsoft.com/office/drawing/2014/main" id="{F13FE9A2-4CF4-A2A9-10C5-F335E5725AA1}"/>
              </a:ext>
            </a:extLst>
          </p:cNvPr>
          <p:cNvGrpSpPr/>
          <p:nvPr/>
        </p:nvGrpSpPr>
        <p:grpSpPr>
          <a:xfrm>
            <a:off x="2168339" y="992092"/>
            <a:ext cx="7855322" cy="2400308"/>
            <a:chOff x="2168339" y="992092"/>
            <a:chExt cx="7855322" cy="2400308"/>
          </a:xfrm>
        </p:grpSpPr>
        <p:grpSp>
          <p:nvGrpSpPr>
            <p:cNvPr id="2" name="Group 1">
              <a:extLst>
                <a:ext uri="{FF2B5EF4-FFF2-40B4-BE49-F238E27FC236}">
                  <a16:creationId xmlns:a16="http://schemas.microsoft.com/office/drawing/2014/main" id="{F564D24D-8DEF-A3BE-8939-4DE00438A460}"/>
                </a:ext>
              </a:extLst>
            </p:cNvPr>
            <p:cNvGrpSpPr/>
            <p:nvPr/>
          </p:nvGrpSpPr>
          <p:grpSpPr>
            <a:xfrm>
              <a:off x="2168339" y="2746069"/>
              <a:ext cx="7855322" cy="646331"/>
              <a:chOff x="2202459" y="4305652"/>
              <a:chExt cx="7855322" cy="646331"/>
            </a:xfrm>
          </p:grpSpPr>
          <p:sp>
            <p:nvSpPr>
              <p:cNvPr id="10" name="TextBox 9">
                <a:extLst>
                  <a:ext uri="{FF2B5EF4-FFF2-40B4-BE49-F238E27FC236}">
                    <a16:creationId xmlns:a16="http://schemas.microsoft.com/office/drawing/2014/main" id="{2754D32C-7F61-64FD-1CAE-9D8A3F76AF3D}"/>
                  </a:ext>
                </a:extLst>
              </p:cNvPr>
              <p:cNvSpPr txBox="1"/>
              <p:nvPr/>
            </p:nvSpPr>
            <p:spPr>
              <a:xfrm>
                <a:off x="2437293" y="4305652"/>
                <a:ext cx="7620488" cy="646331"/>
              </a:xfrm>
              <a:prstGeom prst="rect">
                <a:avLst/>
              </a:prstGeom>
              <a:noFill/>
            </p:spPr>
            <p:txBody>
              <a:bodyPr wrap="square" rtlCol="0">
                <a:spAutoFit/>
              </a:bodyPr>
              <a:lstStyle/>
              <a:p>
                <a:r>
                  <a:rPr lang="en-US" altLang="ko-KR" b="0" i="0">
                    <a:solidFill>
                      <a:srgbClr val="000000"/>
                    </a:solidFill>
                    <a:effectLst/>
                    <a:latin typeface="나눔스퀘어라운드 Bold" panose="020B0600000101010101" pitchFamily="50" charset="-127"/>
                    <a:ea typeface="나눔스퀘어라운드 Bold" panose="020B0600000101010101" pitchFamily="50" charset="-127"/>
                  </a:rPr>
                  <a:t>There will be </a:t>
                </a:r>
                <a:r>
                  <a:rPr lang="en-US" altLang="ko-KR" b="0">
                    <a:solidFill>
                      <a:srgbClr val="000000"/>
                    </a:solidFill>
                    <a:effectLst/>
                    <a:latin typeface="나눔스퀘어라운드 Bold" panose="020B0600000101010101" pitchFamily="50" charset="-127"/>
                    <a:ea typeface="나눔스퀘어라운드 Bold" panose="020B0600000101010101" pitchFamily="50" charset="-127"/>
                  </a:rPr>
                  <a:t>at least</a:t>
                </a:r>
                <a:r>
                  <a:rPr lang="en-US" altLang="ko-KR" b="0" i="0">
                    <a:solidFill>
                      <a:srgbClr val="000000"/>
                    </a:solidFill>
                    <a:effectLst/>
                    <a:latin typeface="나눔스퀘어라운드 Bold" panose="020B0600000101010101" pitchFamily="50" charset="-127"/>
                    <a:ea typeface="나눔스퀘어라운드 Bold" panose="020B0600000101010101" pitchFamily="50" charset="-127"/>
                  </a:rPr>
                  <a:t> one subnetwork that has similar performance to the original network</a:t>
                </a:r>
                <a:endParaRPr lang="en-US" altLang="ko-KR" b="1">
                  <a:latin typeface="나눔스퀘어라운드 Bold" panose="020B0600000101010101" pitchFamily="50" charset="-127"/>
                  <a:ea typeface="나눔스퀘어라운드 Bold" panose="020B0600000101010101" pitchFamily="50" charset="-127"/>
                </a:endParaRPr>
              </a:p>
            </p:txBody>
          </p:sp>
          <p:sp>
            <p:nvSpPr>
              <p:cNvPr id="9" name="직사각형 8">
                <a:extLst>
                  <a:ext uri="{FF2B5EF4-FFF2-40B4-BE49-F238E27FC236}">
                    <a16:creationId xmlns:a16="http://schemas.microsoft.com/office/drawing/2014/main" id="{90391937-DC19-EEAD-0C6B-56D3C876ED46}"/>
                  </a:ext>
                </a:extLst>
              </p:cNvPr>
              <p:cNvSpPr/>
              <p:nvPr/>
            </p:nvSpPr>
            <p:spPr>
              <a:xfrm>
                <a:off x="2202459" y="4401947"/>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 name="Group 13">
              <a:extLst>
                <a:ext uri="{FF2B5EF4-FFF2-40B4-BE49-F238E27FC236}">
                  <a16:creationId xmlns:a16="http://schemas.microsoft.com/office/drawing/2014/main" id="{8A3F1BF3-F8DE-901F-2850-1FAC0CDE3AF4}"/>
                </a:ext>
              </a:extLst>
            </p:cNvPr>
            <p:cNvGrpSpPr/>
            <p:nvPr/>
          </p:nvGrpSpPr>
          <p:grpSpPr>
            <a:xfrm>
              <a:off x="2314401" y="992092"/>
              <a:ext cx="7567684" cy="1680547"/>
              <a:chOff x="1350231" y="1621221"/>
              <a:chExt cx="7567684" cy="1680547"/>
            </a:xfrm>
          </p:grpSpPr>
          <p:grpSp>
            <p:nvGrpSpPr>
              <p:cNvPr id="17" name="Group 16">
                <a:extLst>
                  <a:ext uri="{FF2B5EF4-FFF2-40B4-BE49-F238E27FC236}">
                    <a16:creationId xmlns:a16="http://schemas.microsoft.com/office/drawing/2014/main" id="{7D6E70AF-4F09-2685-D625-2872B9A581F2}"/>
                  </a:ext>
                </a:extLst>
              </p:cNvPr>
              <p:cNvGrpSpPr/>
              <p:nvPr/>
            </p:nvGrpSpPr>
            <p:grpSpPr>
              <a:xfrm>
                <a:off x="3883542" y="1621221"/>
                <a:ext cx="1945039" cy="1680547"/>
                <a:chOff x="3883542" y="1621221"/>
                <a:chExt cx="1945039" cy="1680547"/>
              </a:xfrm>
            </p:grpSpPr>
            <p:grpSp>
              <p:nvGrpSpPr>
                <p:cNvPr id="33" name="Group 32">
                  <a:extLst>
                    <a:ext uri="{FF2B5EF4-FFF2-40B4-BE49-F238E27FC236}">
                      <a16:creationId xmlns:a16="http://schemas.microsoft.com/office/drawing/2014/main" id="{25393054-76E3-DA2A-50AF-8A0E33FDA6DB}"/>
                    </a:ext>
                  </a:extLst>
                </p:cNvPr>
                <p:cNvGrpSpPr/>
                <p:nvPr/>
              </p:nvGrpSpPr>
              <p:grpSpPr>
                <a:xfrm>
                  <a:off x="3883542" y="1621221"/>
                  <a:ext cx="1945039" cy="1116903"/>
                  <a:chOff x="4200803" y="1621220"/>
                  <a:chExt cx="1945039" cy="1116903"/>
                </a:xfrm>
              </p:grpSpPr>
              <p:sp>
                <p:nvSpPr>
                  <p:cNvPr id="35" name="Oval 34">
                    <a:extLst>
                      <a:ext uri="{FF2B5EF4-FFF2-40B4-BE49-F238E27FC236}">
                        <a16:creationId xmlns:a16="http://schemas.microsoft.com/office/drawing/2014/main" id="{73E64BFC-70CE-5A89-A2ED-2BBBD153D026}"/>
                      </a:ext>
                    </a:extLst>
                  </p:cNvPr>
                  <p:cNvSpPr/>
                  <p:nvPr/>
                </p:nvSpPr>
                <p:spPr>
                  <a:xfrm>
                    <a:off x="4200803" y="2018036"/>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94D3D69-67F6-436C-4EF7-45954E57C7B8}"/>
                      </a:ext>
                    </a:extLst>
                  </p:cNvPr>
                  <p:cNvSpPr/>
                  <p:nvPr/>
                </p:nvSpPr>
                <p:spPr>
                  <a:xfrm>
                    <a:off x="5011686" y="2018035"/>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D898984-2040-CDAD-E59D-8FE3469AC547}"/>
                      </a:ext>
                    </a:extLst>
                  </p:cNvPr>
                  <p:cNvSpPr/>
                  <p:nvPr/>
                </p:nvSpPr>
                <p:spPr>
                  <a:xfrm>
                    <a:off x="5822569" y="2018034"/>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336E639-E7D2-E7D5-9409-46DFC7515DFC}"/>
                      </a:ext>
                    </a:extLst>
                  </p:cNvPr>
                  <p:cNvSpPr/>
                  <p:nvPr/>
                </p:nvSpPr>
                <p:spPr>
                  <a:xfrm>
                    <a:off x="5011686" y="1621220"/>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F3266DC-FE4C-2CAD-2EA7-6CA8CDECDBBF}"/>
                      </a:ext>
                    </a:extLst>
                  </p:cNvPr>
                  <p:cNvSpPr/>
                  <p:nvPr/>
                </p:nvSpPr>
                <p:spPr>
                  <a:xfrm>
                    <a:off x="5011686" y="2414850"/>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4E8ED4B2-9132-036D-827E-BF6B5BEA22E7}"/>
                      </a:ext>
                    </a:extLst>
                  </p:cNvPr>
                  <p:cNvCxnSpPr>
                    <a:stCxn id="35" idx="6"/>
                    <a:endCxn id="38" idx="2"/>
                  </p:cNvCxnSpPr>
                  <p:nvPr/>
                </p:nvCxnSpPr>
                <p:spPr>
                  <a:xfrm flipV="1">
                    <a:off x="4524076" y="1782857"/>
                    <a:ext cx="487610" cy="396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6659481-45DE-CFF8-2DA0-FA5E2BD4D23A}"/>
                      </a:ext>
                    </a:extLst>
                  </p:cNvPr>
                  <p:cNvCxnSpPr>
                    <a:stCxn id="35" idx="6"/>
                    <a:endCxn id="36" idx="2"/>
                  </p:cNvCxnSpPr>
                  <p:nvPr/>
                </p:nvCxnSpPr>
                <p:spPr>
                  <a:xfrm flipV="1">
                    <a:off x="4524076" y="2179672"/>
                    <a:ext cx="48761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AED5BA-C97B-C2E0-26CD-40918FF8FC39}"/>
                      </a:ext>
                    </a:extLst>
                  </p:cNvPr>
                  <p:cNvCxnSpPr>
                    <a:cxnSpLocks/>
                    <a:stCxn id="35" idx="6"/>
                    <a:endCxn id="39" idx="2"/>
                  </p:cNvCxnSpPr>
                  <p:nvPr/>
                </p:nvCxnSpPr>
                <p:spPr>
                  <a:xfrm>
                    <a:off x="4524076" y="2179673"/>
                    <a:ext cx="487610" cy="396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064C490-99C2-EBB8-62D5-FA3E191B0BD1}"/>
                      </a:ext>
                    </a:extLst>
                  </p:cNvPr>
                  <p:cNvCxnSpPr>
                    <a:cxnSpLocks/>
                    <a:stCxn id="39" idx="6"/>
                    <a:endCxn id="37" idx="3"/>
                  </p:cNvCxnSpPr>
                  <p:nvPr/>
                </p:nvCxnSpPr>
                <p:spPr>
                  <a:xfrm flipV="1">
                    <a:off x="5334959" y="2293965"/>
                    <a:ext cx="534952" cy="282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09FDC33-C25E-213D-FC86-5D782B698F93}"/>
                      </a:ext>
                    </a:extLst>
                  </p:cNvPr>
                  <p:cNvCxnSpPr>
                    <a:cxnSpLocks/>
                    <a:stCxn id="36" idx="6"/>
                    <a:endCxn id="37" idx="2"/>
                  </p:cNvCxnSpPr>
                  <p:nvPr/>
                </p:nvCxnSpPr>
                <p:spPr>
                  <a:xfrm flipV="1">
                    <a:off x="5334959" y="2179671"/>
                    <a:ext cx="48761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3CDB54B-F3D1-ED20-A597-5AC471CC8953}"/>
                      </a:ext>
                    </a:extLst>
                  </p:cNvPr>
                  <p:cNvCxnSpPr>
                    <a:cxnSpLocks/>
                    <a:stCxn id="38" idx="6"/>
                    <a:endCxn id="37" idx="1"/>
                  </p:cNvCxnSpPr>
                  <p:nvPr/>
                </p:nvCxnSpPr>
                <p:spPr>
                  <a:xfrm>
                    <a:off x="5334959" y="1782857"/>
                    <a:ext cx="534952" cy="282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AB3CE7F5-BD1C-207B-AF1F-995CBDD6EB28}"/>
                    </a:ext>
                  </a:extLst>
                </p:cNvPr>
                <p:cNvSpPr txBox="1"/>
                <p:nvPr/>
              </p:nvSpPr>
              <p:spPr>
                <a:xfrm>
                  <a:off x="4129709" y="2932436"/>
                  <a:ext cx="1452705" cy="369332"/>
                </a:xfrm>
                <a:prstGeom prst="rect">
                  <a:avLst/>
                </a:prstGeom>
                <a:noFill/>
              </p:spPr>
              <p:txBody>
                <a:bodyPr wrap="none" rtlCol="0">
                  <a:spAutoFit/>
                </a:bodyPr>
                <a:lstStyle/>
                <a:p>
                  <a:r>
                    <a:rPr lang="en-US"/>
                    <a:t>90% accuracy</a:t>
                  </a:r>
                </a:p>
              </p:txBody>
            </p:sp>
          </p:grpSp>
          <p:grpSp>
            <p:nvGrpSpPr>
              <p:cNvPr id="18" name="Group 17">
                <a:extLst>
                  <a:ext uri="{FF2B5EF4-FFF2-40B4-BE49-F238E27FC236}">
                    <a16:creationId xmlns:a16="http://schemas.microsoft.com/office/drawing/2014/main" id="{BB1ACD0C-2663-7976-D2FF-172670A63BFE}"/>
                  </a:ext>
                </a:extLst>
              </p:cNvPr>
              <p:cNvGrpSpPr/>
              <p:nvPr/>
            </p:nvGrpSpPr>
            <p:grpSpPr>
              <a:xfrm>
                <a:off x="6016215" y="1693409"/>
                <a:ext cx="793808" cy="486262"/>
                <a:chOff x="6048341" y="1696045"/>
                <a:chExt cx="793808" cy="486262"/>
              </a:xfrm>
            </p:grpSpPr>
            <p:cxnSp>
              <p:nvCxnSpPr>
                <p:cNvPr id="31" name="Straight Arrow Connector 30">
                  <a:extLst>
                    <a:ext uri="{FF2B5EF4-FFF2-40B4-BE49-F238E27FC236}">
                      <a16:creationId xmlns:a16="http://schemas.microsoft.com/office/drawing/2014/main" id="{CD8CFE27-7941-9633-CBB9-62A5C1592E69}"/>
                    </a:ext>
                  </a:extLst>
                </p:cNvPr>
                <p:cNvCxnSpPr>
                  <a:cxnSpLocks/>
                </p:cNvCxnSpPr>
                <p:nvPr/>
              </p:nvCxnSpPr>
              <p:spPr>
                <a:xfrm flipV="1">
                  <a:off x="6095569" y="2179671"/>
                  <a:ext cx="699350" cy="26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945E152-5772-1B78-26FD-25651C89C96A}"/>
                    </a:ext>
                  </a:extLst>
                </p:cNvPr>
                <p:cNvSpPr txBox="1"/>
                <p:nvPr/>
              </p:nvSpPr>
              <p:spPr>
                <a:xfrm>
                  <a:off x="6048341" y="1696045"/>
                  <a:ext cx="793808" cy="369332"/>
                </a:xfrm>
                <a:prstGeom prst="rect">
                  <a:avLst/>
                </a:prstGeom>
                <a:noFill/>
              </p:spPr>
              <p:txBody>
                <a:bodyPr wrap="none" rtlCol="0">
                  <a:spAutoFit/>
                </a:bodyPr>
                <a:lstStyle/>
                <a:p>
                  <a:pPr algn="ctr"/>
                  <a:r>
                    <a:rPr lang="en-US"/>
                    <a:t>prune</a:t>
                  </a:r>
                </a:p>
              </p:txBody>
            </p:sp>
          </p:grpSp>
          <p:grpSp>
            <p:nvGrpSpPr>
              <p:cNvPr id="19" name="Group 18">
                <a:extLst>
                  <a:ext uri="{FF2B5EF4-FFF2-40B4-BE49-F238E27FC236}">
                    <a16:creationId xmlns:a16="http://schemas.microsoft.com/office/drawing/2014/main" id="{DABC3691-3A7E-5AB3-2A7D-18138547AD68}"/>
                  </a:ext>
                </a:extLst>
              </p:cNvPr>
              <p:cNvGrpSpPr/>
              <p:nvPr/>
            </p:nvGrpSpPr>
            <p:grpSpPr>
              <a:xfrm>
                <a:off x="6972876" y="1621221"/>
                <a:ext cx="1945039" cy="1680547"/>
                <a:chOff x="3883542" y="1621221"/>
                <a:chExt cx="1945039" cy="1680547"/>
              </a:xfrm>
            </p:grpSpPr>
            <p:grpSp>
              <p:nvGrpSpPr>
                <p:cNvPr id="22" name="Group 21">
                  <a:extLst>
                    <a:ext uri="{FF2B5EF4-FFF2-40B4-BE49-F238E27FC236}">
                      <a16:creationId xmlns:a16="http://schemas.microsoft.com/office/drawing/2014/main" id="{2EEDEF2F-B8C2-FAEE-0C7A-C6F4E7B56084}"/>
                    </a:ext>
                  </a:extLst>
                </p:cNvPr>
                <p:cNvGrpSpPr/>
                <p:nvPr/>
              </p:nvGrpSpPr>
              <p:grpSpPr>
                <a:xfrm>
                  <a:off x="3883542" y="1621221"/>
                  <a:ext cx="1945039" cy="1116903"/>
                  <a:chOff x="4200803" y="1621220"/>
                  <a:chExt cx="1945039" cy="1116903"/>
                </a:xfrm>
              </p:grpSpPr>
              <p:sp>
                <p:nvSpPr>
                  <p:cNvPr id="24" name="Oval 23">
                    <a:extLst>
                      <a:ext uri="{FF2B5EF4-FFF2-40B4-BE49-F238E27FC236}">
                        <a16:creationId xmlns:a16="http://schemas.microsoft.com/office/drawing/2014/main" id="{3E81320F-62F1-80E7-5541-E8C12B9E5525}"/>
                      </a:ext>
                    </a:extLst>
                  </p:cNvPr>
                  <p:cNvSpPr/>
                  <p:nvPr/>
                </p:nvSpPr>
                <p:spPr>
                  <a:xfrm>
                    <a:off x="4200803" y="2018036"/>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B092E1C-9A20-6689-8F1F-098E15F5300E}"/>
                      </a:ext>
                    </a:extLst>
                  </p:cNvPr>
                  <p:cNvSpPr/>
                  <p:nvPr/>
                </p:nvSpPr>
                <p:spPr>
                  <a:xfrm>
                    <a:off x="5011686" y="2018035"/>
                    <a:ext cx="323273" cy="323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2B68797-1B2E-D4C1-039A-AD54EC0BDDA5}"/>
                      </a:ext>
                    </a:extLst>
                  </p:cNvPr>
                  <p:cNvSpPr/>
                  <p:nvPr/>
                </p:nvSpPr>
                <p:spPr>
                  <a:xfrm>
                    <a:off x="5822569" y="2018034"/>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2262FCF-22E7-3B5E-5F5F-E4932ED49122}"/>
                      </a:ext>
                    </a:extLst>
                  </p:cNvPr>
                  <p:cNvSpPr/>
                  <p:nvPr/>
                </p:nvSpPr>
                <p:spPr>
                  <a:xfrm>
                    <a:off x="5011686" y="1621220"/>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97F5E2D-5BC3-7B18-2BC5-92FC6AF580B5}"/>
                      </a:ext>
                    </a:extLst>
                  </p:cNvPr>
                  <p:cNvSpPr/>
                  <p:nvPr/>
                </p:nvSpPr>
                <p:spPr>
                  <a:xfrm>
                    <a:off x="5011686" y="2414850"/>
                    <a:ext cx="323273" cy="323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806E7A55-B340-025A-C837-21BD656034CE}"/>
                      </a:ext>
                    </a:extLst>
                  </p:cNvPr>
                  <p:cNvCxnSpPr>
                    <a:stCxn id="24" idx="6"/>
                    <a:endCxn id="27" idx="2"/>
                  </p:cNvCxnSpPr>
                  <p:nvPr/>
                </p:nvCxnSpPr>
                <p:spPr>
                  <a:xfrm flipV="1">
                    <a:off x="4524076" y="1782857"/>
                    <a:ext cx="487610" cy="396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039C0F3-5B2E-7128-173A-406D1AC05762}"/>
                      </a:ext>
                    </a:extLst>
                  </p:cNvPr>
                  <p:cNvCxnSpPr>
                    <a:cxnSpLocks/>
                    <a:stCxn id="27" idx="6"/>
                    <a:endCxn id="26" idx="1"/>
                  </p:cNvCxnSpPr>
                  <p:nvPr/>
                </p:nvCxnSpPr>
                <p:spPr>
                  <a:xfrm>
                    <a:off x="5334959" y="1782857"/>
                    <a:ext cx="534952" cy="282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76DB9EF-C381-C297-B54F-EB84A0F01CC2}"/>
                    </a:ext>
                  </a:extLst>
                </p:cNvPr>
                <p:cNvSpPr txBox="1"/>
                <p:nvPr/>
              </p:nvSpPr>
              <p:spPr>
                <a:xfrm>
                  <a:off x="3977770" y="2932436"/>
                  <a:ext cx="1756581" cy="369332"/>
                </a:xfrm>
                <a:prstGeom prst="rect">
                  <a:avLst/>
                </a:prstGeom>
                <a:noFill/>
              </p:spPr>
              <p:txBody>
                <a:bodyPr wrap="square" rtlCol="0">
                  <a:spAutoFit/>
                </a:bodyPr>
                <a:lstStyle/>
                <a:p>
                  <a:r>
                    <a:rPr lang="en-US"/>
                    <a:t>~90% accuracy</a:t>
                  </a:r>
                </a:p>
              </p:txBody>
            </p:sp>
          </p:grpSp>
          <p:sp>
            <p:nvSpPr>
              <p:cNvPr id="20" name="TextBox 19">
                <a:extLst>
                  <a:ext uri="{FF2B5EF4-FFF2-40B4-BE49-F238E27FC236}">
                    <a16:creationId xmlns:a16="http://schemas.microsoft.com/office/drawing/2014/main" id="{3F8CBE24-C16D-31D1-D5B4-B135B34B582B}"/>
                  </a:ext>
                </a:extLst>
              </p:cNvPr>
              <p:cNvSpPr txBox="1"/>
              <p:nvPr/>
            </p:nvSpPr>
            <p:spPr>
              <a:xfrm>
                <a:off x="1350231" y="1856508"/>
                <a:ext cx="1847274" cy="646331"/>
              </a:xfrm>
              <a:prstGeom prst="rect">
                <a:avLst/>
              </a:prstGeom>
              <a:noFill/>
            </p:spPr>
            <p:txBody>
              <a:bodyPr wrap="square" rtlCol="0">
                <a:spAutoFit/>
              </a:bodyPr>
              <a:lstStyle/>
              <a:p>
                <a:r>
                  <a:rPr lang="en-US"/>
                  <a:t>Random weight initialization</a:t>
                </a:r>
              </a:p>
            </p:txBody>
          </p:sp>
          <p:cxnSp>
            <p:nvCxnSpPr>
              <p:cNvPr id="21" name="Straight Arrow Connector 20">
                <a:extLst>
                  <a:ext uri="{FF2B5EF4-FFF2-40B4-BE49-F238E27FC236}">
                    <a16:creationId xmlns:a16="http://schemas.microsoft.com/office/drawing/2014/main" id="{4C75A09F-809A-89BA-2199-C7811B4862C6}"/>
                  </a:ext>
                </a:extLst>
              </p:cNvPr>
              <p:cNvCxnSpPr>
                <a:cxnSpLocks/>
              </p:cNvCxnSpPr>
              <p:nvPr/>
            </p:nvCxnSpPr>
            <p:spPr>
              <a:xfrm>
                <a:off x="3251561" y="2174399"/>
                <a:ext cx="4937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BE35C778-9D52-4102-7F9B-6A4BB85D1B42}"/>
              </a:ext>
            </a:extLst>
          </p:cNvPr>
          <p:cNvGrpSpPr/>
          <p:nvPr/>
        </p:nvGrpSpPr>
        <p:grpSpPr>
          <a:xfrm>
            <a:off x="2168339" y="3705612"/>
            <a:ext cx="7855322" cy="2354360"/>
            <a:chOff x="2168339" y="3539698"/>
            <a:chExt cx="7855322" cy="2354360"/>
          </a:xfrm>
        </p:grpSpPr>
        <p:grpSp>
          <p:nvGrpSpPr>
            <p:cNvPr id="76" name="Group 75">
              <a:extLst>
                <a:ext uri="{FF2B5EF4-FFF2-40B4-BE49-F238E27FC236}">
                  <a16:creationId xmlns:a16="http://schemas.microsoft.com/office/drawing/2014/main" id="{5B7ACB79-D748-037D-EBCB-F18A39D4E6D7}"/>
                </a:ext>
              </a:extLst>
            </p:cNvPr>
            <p:cNvGrpSpPr/>
            <p:nvPr/>
          </p:nvGrpSpPr>
          <p:grpSpPr>
            <a:xfrm>
              <a:off x="3694982" y="3539698"/>
              <a:ext cx="4297493" cy="1680547"/>
              <a:chOff x="1531088" y="3676417"/>
              <a:chExt cx="4297493" cy="1680547"/>
            </a:xfrm>
          </p:grpSpPr>
          <p:sp>
            <p:nvSpPr>
              <p:cNvPr id="77" name="TextBox 76">
                <a:extLst>
                  <a:ext uri="{FF2B5EF4-FFF2-40B4-BE49-F238E27FC236}">
                    <a16:creationId xmlns:a16="http://schemas.microsoft.com/office/drawing/2014/main" id="{5CFAE538-A917-03EA-AF6B-7067640C12D3}"/>
                  </a:ext>
                </a:extLst>
              </p:cNvPr>
              <p:cNvSpPr txBox="1"/>
              <p:nvPr/>
            </p:nvSpPr>
            <p:spPr>
              <a:xfrm>
                <a:off x="1531088" y="4073338"/>
                <a:ext cx="1659223" cy="646331"/>
              </a:xfrm>
              <a:prstGeom prst="rect">
                <a:avLst/>
              </a:prstGeom>
              <a:noFill/>
            </p:spPr>
            <p:txBody>
              <a:bodyPr wrap="square" rtlCol="0">
                <a:spAutoFit/>
              </a:bodyPr>
              <a:lstStyle/>
              <a:p>
                <a:r>
                  <a:rPr lang="en-US"/>
                  <a:t>Some weight initialization</a:t>
                </a:r>
              </a:p>
            </p:txBody>
          </p:sp>
          <p:grpSp>
            <p:nvGrpSpPr>
              <p:cNvPr id="78" name="Group 77">
                <a:extLst>
                  <a:ext uri="{FF2B5EF4-FFF2-40B4-BE49-F238E27FC236}">
                    <a16:creationId xmlns:a16="http://schemas.microsoft.com/office/drawing/2014/main" id="{8348145C-1117-62DF-FD72-2389A1DC39B3}"/>
                  </a:ext>
                </a:extLst>
              </p:cNvPr>
              <p:cNvGrpSpPr/>
              <p:nvPr/>
            </p:nvGrpSpPr>
            <p:grpSpPr>
              <a:xfrm>
                <a:off x="3883542" y="3676417"/>
                <a:ext cx="1945039" cy="1680547"/>
                <a:chOff x="3883542" y="1621221"/>
                <a:chExt cx="1945039" cy="1680547"/>
              </a:xfrm>
            </p:grpSpPr>
            <p:grpSp>
              <p:nvGrpSpPr>
                <p:cNvPr id="81" name="Group 80">
                  <a:extLst>
                    <a:ext uri="{FF2B5EF4-FFF2-40B4-BE49-F238E27FC236}">
                      <a16:creationId xmlns:a16="http://schemas.microsoft.com/office/drawing/2014/main" id="{4385FFE0-9123-834B-1638-93EDC7264592}"/>
                    </a:ext>
                  </a:extLst>
                </p:cNvPr>
                <p:cNvGrpSpPr/>
                <p:nvPr/>
              </p:nvGrpSpPr>
              <p:grpSpPr>
                <a:xfrm>
                  <a:off x="3883542" y="1621221"/>
                  <a:ext cx="1945039" cy="1116903"/>
                  <a:chOff x="4200803" y="1621220"/>
                  <a:chExt cx="1945039" cy="1116903"/>
                </a:xfrm>
              </p:grpSpPr>
              <p:sp>
                <p:nvSpPr>
                  <p:cNvPr id="83" name="Oval 82">
                    <a:extLst>
                      <a:ext uri="{FF2B5EF4-FFF2-40B4-BE49-F238E27FC236}">
                        <a16:creationId xmlns:a16="http://schemas.microsoft.com/office/drawing/2014/main" id="{6E7B60E9-CD9A-DDD0-9728-7ADE33454A88}"/>
                      </a:ext>
                    </a:extLst>
                  </p:cNvPr>
                  <p:cNvSpPr/>
                  <p:nvPr/>
                </p:nvSpPr>
                <p:spPr>
                  <a:xfrm>
                    <a:off x="4200803" y="2018036"/>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AE53733A-B762-DA55-36AC-D2A0692C588D}"/>
                      </a:ext>
                    </a:extLst>
                  </p:cNvPr>
                  <p:cNvSpPr/>
                  <p:nvPr/>
                </p:nvSpPr>
                <p:spPr>
                  <a:xfrm>
                    <a:off x="5011686" y="2018035"/>
                    <a:ext cx="323273" cy="323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98CF8701-6EC7-83DE-14DE-FF56696F5122}"/>
                      </a:ext>
                    </a:extLst>
                  </p:cNvPr>
                  <p:cNvSpPr/>
                  <p:nvPr/>
                </p:nvSpPr>
                <p:spPr>
                  <a:xfrm>
                    <a:off x="5822569" y="2018034"/>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0C1FA6A-1D78-6AF8-CFA4-9D3EE2CA0E56}"/>
                      </a:ext>
                    </a:extLst>
                  </p:cNvPr>
                  <p:cNvSpPr/>
                  <p:nvPr/>
                </p:nvSpPr>
                <p:spPr>
                  <a:xfrm>
                    <a:off x="5011686" y="1621220"/>
                    <a:ext cx="323273" cy="32327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802705F7-2AC3-4277-CCAB-F85E1D411803}"/>
                      </a:ext>
                    </a:extLst>
                  </p:cNvPr>
                  <p:cNvSpPr/>
                  <p:nvPr/>
                </p:nvSpPr>
                <p:spPr>
                  <a:xfrm>
                    <a:off x="5011686" y="2414850"/>
                    <a:ext cx="323273" cy="3232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DD6ED38D-991C-95D5-C875-B8913B0B684D}"/>
                      </a:ext>
                    </a:extLst>
                  </p:cNvPr>
                  <p:cNvCxnSpPr>
                    <a:stCxn id="83" idx="6"/>
                    <a:endCxn id="86" idx="2"/>
                  </p:cNvCxnSpPr>
                  <p:nvPr/>
                </p:nvCxnSpPr>
                <p:spPr>
                  <a:xfrm flipV="1">
                    <a:off x="4524076" y="1782857"/>
                    <a:ext cx="487610" cy="396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109BA08-75A8-788C-20A5-72F671D8DF1B}"/>
                      </a:ext>
                    </a:extLst>
                  </p:cNvPr>
                  <p:cNvCxnSpPr>
                    <a:cxnSpLocks/>
                    <a:stCxn id="86" idx="6"/>
                    <a:endCxn id="85" idx="1"/>
                  </p:cNvCxnSpPr>
                  <p:nvPr/>
                </p:nvCxnSpPr>
                <p:spPr>
                  <a:xfrm>
                    <a:off x="5334959" y="1782857"/>
                    <a:ext cx="534952" cy="282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CCD07D5B-911E-EAAE-2AE5-E5A9809AD36B}"/>
                    </a:ext>
                  </a:extLst>
                </p:cNvPr>
                <p:cNvSpPr txBox="1"/>
                <p:nvPr/>
              </p:nvSpPr>
              <p:spPr>
                <a:xfrm>
                  <a:off x="3906551" y="2932436"/>
                  <a:ext cx="1866601" cy="369332"/>
                </a:xfrm>
                <a:prstGeom prst="rect">
                  <a:avLst/>
                </a:prstGeom>
                <a:noFill/>
              </p:spPr>
              <p:txBody>
                <a:bodyPr wrap="none" rtlCol="0">
                  <a:spAutoFit/>
                </a:bodyPr>
                <a:lstStyle/>
                <a:p>
                  <a:r>
                    <a:rPr lang="en-US"/>
                    <a:t>~90% accuracy?</a:t>
                  </a:r>
                </a:p>
              </p:txBody>
            </p:sp>
          </p:grpSp>
          <p:cxnSp>
            <p:nvCxnSpPr>
              <p:cNvPr id="80" name="Straight Arrow Connector 79">
                <a:extLst>
                  <a:ext uri="{FF2B5EF4-FFF2-40B4-BE49-F238E27FC236}">
                    <a16:creationId xmlns:a16="http://schemas.microsoft.com/office/drawing/2014/main" id="{4B06E9B9-FB38-7D02-C295-596B75667319}"/>
                  </a:ext>
                </a:extLst>
              </p:cNvPr>
              <p:cNvCxnSpPr>
                <a:cxnSpLocks/>
              </p:cNvCxnSpPr>
              <p:nvPr/>
            </p:nvCxnSpPr>
            <p:spPr>
              <a:xfrm>
                <a:off x="3190311" y="4234866"/>
                <a:ext cx="4937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17D35267-D0EB-3CCA-5BF9-D400DA38DA19}"/>
                </a:ext>
              </a:extLst>
            </p:cNvPr>
            <p:cNvGrpSpPr/>
            <p:nvPr/>
          </p:nvGrpSpPr>
          <p:grpSpPr>
            <a:xfrm>
              <a:off x="2168339" y="5247727"/>
              <a:ext cx="7855322" cy="646331"/>
              <a:chOff x="2202459" y="4305652"/>
              <a:chExt cx="7855322" cy="646331"/>
            </a:xfrm>
          </p:grpSpPr>
          <p:sp>
            <p:nvSpPr>
              <p:cNvPr id="94" name="TextBox 93">
                <a:extLst>
                  <a:ext uri="{FF2B5EF4-FFF2-40B4-BE49-F238E27FC236}">
                    <a16:creationId xmlns:a16="http://schemas.microsoft.com/office/drawing/2014/main" id="{A9F4ADA0-38E7-6DC6-0D64-14DA08189F7A}"/>
                  </a:ext>
                </a:extLst>
              </p:cNvPr>
              <p:cNvSpPr txBox="1"/>
              <p:nvPr/>
            </p:nvSpPr>
            <p:spPr>
              <a:xfrm>
                <a:off x="2437293" y="4305652"/>
                <a:ext cx="7620488" cy="646331"/>
              </a:xfrm>
              <a:prstGeom prst="rect">
                <a:avLst/>
              </a:prstGeom>
              <a:noFill/>
            </p:spPr>
            <p:txBody>
              <a:bodyPr wrap="square" rtlCol="0">
                <a:spAutoFit/>
              </a:bodyPr>
              <a:lstStyle/>
              <a:p>
                <a:r>
                  <a:rPr lang="en-US" altLang="ko-KR" b="0" i="0">
                    <a:solidFill>
                      <a:srgbClr val="000000"/>
                    </a:solidFill>
                    <a:effectLst/>
                    <a:latin typeface="나눔스퀘어라운드 Bold" panose="020B0600000101010101" pitchFamily="50" charset="-127"/>
                    <a:ea typeface="나눔스퀘어라운드 Bold" panose="020B0600000101010101" pitchFamily="50" charset="-127"/>
                  </a:rPr>
                  <a:t>Finding that subnetwork with initialized weights is same with finding initialization </a:t>
                </a:r>
                <a:r>
                  <a:rPr lang="en-US" altLang="ko-KR" b="0" i="0">
                    <a:solidFill>
                      <a:srgbClr val="C7005A"/>
                    </a:solidFill>
                    <a:effectLst/>
                    <a:latin typeface="나눔스퀘어라운드 Bold" panose="020B0600000101010101" pitchFamily="50" charset="-127"/>
                    <a:ea typeface="나눔스퀘어라운드 Bold" panose="020B0600000101010101" pitchFamily="50" charset="-127"/>
                  </a:rPr>
                  <a:t>winning ticket </a:t>
                </a:r>
                <a:r>
                  <a:rPr lang="en-US" altLang="ko-KR" b="0" i="0">
                    <a:solidFill>
                      <a:srgbClr val="000000"/>
                    </a:solidFill>
                    <a:effectLst/>
                    <a:latin typeface="나눔스퀘어라운드 Bold" panose="020B0600000101010101" pitchFamily="50" charset="-127"/>
                    <a:ea typeface="나눔스퀘어라운드 Bold" panose="020B0600000101010101" pitchFamily="50" charset="-127"/>
                  </a:rPr>
                  <a:t>in lottery</a:t>
                </a:r>
                <a:endParaRPr lang="en-US" altLang="ko-KR" b="1">
                  <a:latin typeface="나눔스퀘어라운드 Bold" panose="020B0600000101010101" pitchFamily="50" charset="-127"/>
                  <a:ea typeface="나눔스퀘어라운드 Bold" panose="020B0600000101010101" pitchFamily="50" charset="-127"/>
                </a:endParaRPr>
              </a:p>
            </p:txBody>
          </p:sp>
          <p:sp>
            <p:nvSpPr>
              <p:cNvPr id="95" name="직사각형 8">
                <a:extLst>
                  <a:ext uri="{FF2B5EF4-FFF2-40B4-BE49-F238E27FC236}">
                    <a16:creationId xmlns:a16="http://schemas.microsoft.com/office/drawing/2014/main" id="{B21A213A-1AD4-3D03-9494-0F265771D225}"/>
                  </a:ext>
                </a:extLst>
              </p:cNvPr>
              <p:cNvSpPr/>
              <p:nvPr/>
            </p:nvSpPr>
            <p:spPr>
              <a:xfrm>
                <a:off x="2202459" y="4401947"/>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extLst>
      <p:ext uri="{BB962C8B-B14F-4D97-AF65-F5344CB8AC3E}">
        <p14:creationId xmlns:p14="http://schemas.microsoft.com/office/powerpoint/2010/main" val="208969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Intuition</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The Lottery Ticket Hypothesis</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6</a:t>
            </a:fld>
            <a:endParaRPr lang="ko-KR" altLang="en-US"/>
          </a:p>
        </p:txBody>
      </p:sp>
      <p:sp>
        <p:nvSpPr>
          <p:cNvPr id="10" name="TextBox 9">
            <a:extLst>
              <a:ext uri="{FF2B5EF4-FFF2-40B4-BE49-F238E27FC236}">
                <a16:creationId xmlns:a16="http://schemas.microsoft.com/office/drawing/2014/main" id="{2754D32C-7F61-64FD-1CAE-9D8A3F76AF3D}"/>
              </a:ext>
            </a:extLst>
          </p:cNvPr>
          <p:cNvSpPr txBox="1"/>
          <p:nvPr/>
        </p:nvSpPr>
        <p:spPr>
          <a:xfrm>
            <a:off x="3974612" y="1705940"/>
            <a:ext cx="7138383" cy="1815882"/>
          </a:xfrm>
          <a:prstGeom prst="rect">
            <a:avLst/>
          </a:prstGeom>
          <a:noFill/>
        </p:spPr>
        <p:txBody>
          <a:bodyPr wrap="square" rtlCol="0">
            <a:spAutoFit/>
          </a:bodyPr>
          <a:lstStyle/>
          <a:p>
            <a:r>
              <a:rPr lang="en-US" altLang="ko-KR" sz="2400">
                <a:latin typeface="나눔스퀘어_ac ExtraBold" panose="020B0600000101010101" pitchFamily="50" charset="-127"/>
                <a:ea typeface="나눔스퀘어_ac ExtraBold" panose="020B0600000101010101" pitchFamily="50" charset="-127"/>
              </a:rPr>
              <a:t>The Lottery Ticket Hypothesis</a:t>
            </a:r>
          </a:p>
          <a:p>
            <a:endParaRPr lang="en-US" altLang="ko-KR" sz="1600" b="1">
              <a:latin typeface="나눔스퀘어라운드 Bold" panose="020B0600000101010101" pitchFamily="50" charset="-127"/>
              <a:ea typeface="나눔스퀘어라운드 Bold" panose="020B0600000101010101" pitchFamily="50" charset="-127"/>
            </a:endParaRPr>
          </a:p>
          <a:p>
            <a:r>
              <a:rPr lang="en-US" altLang="ko-KR">
                <a:latin typeface="나눔스퀘어라운드 Bold" panose="020B0600000101010101" pitchFamily="50" charset="-127"/>
                <a:ea typeface="나눔스퀘어라운드 Bold" panose="020B0600000101010101" pitchFamily="50" charset="-127"/>
              </a:rPr>
              <a:t>A randomly-initialized, dense neural network </a:t>
            </a:r>
            <a:r>
              <a:rPr lang="en-US" altLang="ko-KR">
                <a:solidFill>
                  <a:srgbClr val="C7005A"/>
                </a:solidFill>
                <a:latin typeface="나눔스퀘어라운드 Bold" panose="020B0600000101010101" pitchFamily="50" charset="-127"/>
                <a:ea typeface="나눔스퀘어라운드 Bold" panose="020B0600000101010101" pitchFamily="50" charset="-127"/>
              </a:rPr>
              <a:t>contains a subnetwork</a:t>
            </a:r>
            <a:r>
              <a:rPr lang="en-US" altLang="ko-KR">
                <a:latin typeface="나눔스퀘어라운드 Bold" panose="020B0600000101010101" pitchFamily="50" charset="-127"/>
                <a:ea typeface="나눔스퀘어라운드 Bold" panose="020B0600000101010101" pitchFamily="50" charset="-127"/>
              </a:rPr>
              <a:t> that is initialized such that—when trained in isolation—it can match the test accuracy of the original network after training for at most the same number of iterations.</a:t>
            </a:r>
            <a:endParaRPr lang="en-US" altLang="ko-KR" b="1">
              <a:latin typeface="나눔스퀘어라운드 Bold" panose="020B0600000101010101" pitchFamily="50" charset="-127"/>
              <a:ea typeface="나눔스퀘어라운드 Bold" panose="020B0600000101010101" pitchFamily="50" charset="-127"/>
            </a:endParaRPr>
          </a:p>
        </p:txBody>
      </p:sp>
      <p:sp>
        <p:nvSpPr>
          <p:cNvPr id="9" name="직사각형 8">
            <a:extLst>
              <a:ext uri="{FF2B5EF4-FFF2-40B4-BE49-F238E27FC236}">
                <a16:creationId xmlns:a16="http://schemas.microsoft.com/office/drawing/2014/main" id="{90391937-DC19-EEAD-0C6B-56D3C876ED46}"/>
              </a:ext>
            </a:extLst>
          </p:cNvPr>
          <p:cNvSpPr/>
          <p:nvPr/>
        </p:nvSpPr>
        <p:spPr>
          <a:xfrm>
            <a:off x="3694375" y="1853115"/>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6" name="Picture 4" descr="The Lottery Ticket Hypothesis">
            <a:extLst>
              <a:ext uri="{FF2B5EF4-FFF2-40B4-BE49-F238E27FC236}">
                <a16:creationId xmlns:a16="http://schemas.microsoft.com/office/drawing/2014/main" id="{F24D61DD-A0E9-7188-03F8-37DF574086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75" t="20422" r="47025" b="24321"/>
          <a:stretch/>
        </p:blipFill>
        <p:spPr bwMode="auto">
          <a:xfrm>
            <a:off x="277092" y="1667920"/>
            <a:ext cx="2912119" cy="30171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374665-1326-5332-250F-194BDE4C2F22}"/>
              </a:ext>
            </a:extLst>
          </p:cNvPr>
          <p:cNvSpPr txBox="1"/>
          <p:nvPr/>
        </p:nvSpPr>
        <p:spPr>
          <a:xfrm>
            <a:off x="4068414" y="4754420"/>
            <a:ext cx="5596447"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sym typeface="Wingdings" panose="05000000000000000000" pitchFamily="2" charset="2"/>
              </a:rPr>
              <a:t> </a:t>
            </a:r>
            <a:r>
              <a:rPr lang="en-US" altLang="ko-KR">
                <a:latin typeface="나눔스퀘어라운드 Bold" panose="020B0600000101010101" pitchFamily="50" charset="-127"/>
                <a:ea typeface="나눔스퀘어라운드 Bold" panose="020B0600000101010101" pitchFamily="50" charset="-127"/>
              </a:rPr>
              <a:t>We want to find the Winning ticket !</a:t>
            </a:r>
            <a:endParaRPr lang="en-US" altLang="ko-KR" b="1">
              <a:latin typeface="나눔스퀘어라운드 Bold" panose="020B0600000101010101" pitchFamily="50" charset="-127"/>
              <a:ea typeface="나눔스퀘어라운드 Bold" panose="020B0600000101010101" pitchFamily="50" charset="-127"/>
            </a:endParaRPr>
          </a:p>
        </p:txBody>
      </p:sp>
    </p:spTree>
    <p:extLst>
      <p:ext uri="{BB962C8B-B14F-4D97-AF65-F5344CB8AC3E}">
        <p14:creationId xmlns:p14="http://schemas.microsoft.com/office/powerpoint/2010/main" val="122090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Intuition</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The Lottery Ticket Hypothesis</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7</a:t>
            </a:fld>
            <a:endParaRPr lang="ko-KR" alt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F232A1-7AAE-1C51-7613-1871DA9E44D0}"/>
                  </a:ext>
                </a:extLst>
              </p:cNvPr>
              <p:cNvSpPr txBox="1"/>
              <p:nvPr/>
            </p:nvSpPr>
            <p:spPr>
              <a:xfrm>
                <a:off x="3974612" y="1705940"/>
                <a:ext cx="7138383" cy="2465419"/>
              </a:xfrm>
              <a:prstGeom prst="rect">
                <a:avLst/>
              </a:prstGeom>
              <a:noFill/>
            </p:spPr>
            <p:txBody>
              <a:bodyPr wrap="square" rtlCol="0">
                <a:spAutoFit/>
              </a:bodyPr>
              <a:lstStyle/>
              <a:p>
                <a:r>
                  <a:rPr lang="en-US" altLang="ko-KR" sz="2400">
                    <a:latin typeface="나눔스퀘어_ac ExtraBold" panose="020B0600000101010101" pitchFamily="50" charset="-127"/>
                    <a:ea typeface="나눔스퀘어_ac ExtraBold" panose="020B0600000101010101" pitchFamily="50" charset="-127"/>
                  </a:rPr>
                  <a:t>The Lottery Ticket Hypothesis</a:t>
                </a:r>
              </a:p>
              <a:p>
                <a:endParaRPr lang="en-US" altLang="ko-KR" sz="1600" b="1">
                  <a:latin typeface="나눔스퀘어라운드 Bold" panose="020B0600000101010101" pitchFamily="50" charset="-127"/>
                  <a:ea typeface="나눔스퀘어라운드 Bold" panose="020B0600000101010101" pitchFamily="50" charset="-127"/>
                </a:endParaRPr>
              </a:p>
              <a:p>
                <a:r>
                  <a:rPr lang="en-US"/>
                  <a:t>Assume initial parameters are the same.</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𝑡</m:t>
                            </m:r>
                          </m:sub>
                        </m:sSub>
                      </m:e>
                    </m:d>
                  </m:oMath>
                </a14:m>
                <a:r>
                  <a:rPr lang="en-US"/>
                  <a:t> has accuracy </a:t>
                </a:r>
                <a14:m>
                  <m:oMath xmlns:m="http://schemas.openxmlformats.org/officeDocument/2006/math">
                    <m:r>
                      <a:rPr lang="en-US" b="0" i="1" smtClean="0">
                        <a:latin typeface="Cambria Math" panose="02040503050406030204" pitchFamily="18" charset="0"/>
                      </a:rPr>
                      <m:t>𝑎</m:t>
                    </m:r>
                  </m:oMath>
                </a14:m>
                <a:r>
                  <a:rPr lang="en-US"/>
                  <a:t> with minimum validation loss.</a:t>
                </a:r>
              </a:p>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𝜃</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sub>
                    </m:sSub>
                    <m:r>
                      <a:rPr lang="en-US" b="0" i="1" smtClean="0">
                        <a:latin typeface="Cambria Math" panose="02040503050406030204" pitchFamily="18" charset="0"/>
                      </a:rPr>
                      <m:t>)</m:t>
                    </m:r>
                  </m:oMath>
                </a14:m>
                <a:r>
                  <a:rPr lang="en-US"/>
                  <a:t> has accuracy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a:t> with minimum validation loss.</a:t>
                </a:r>
              </a:p>
              <a:p>
                <a14:m>
                  <m:oMath xmlns:m="http://schemas.openxmlformats.org/officeDocument/2006/math">
                    <m:r>
                      <a:rPr lang="en-US" b="0" i="1" smtClean="0">
                        <a:latin typeface="Cambria Math" panose="02040503050406030204" pitchFamily="18" charset="0"/>
                      </a:rPr>
                      <m:t>𝑚</m:t>
                    </m:r>
                  </m:oMath>
                </a14:m>
                <a:r>
                  <a:rPr lang="en-US"/>
                  <a:t> is a ‘mask’.</a:t>
                </a:r>
              </a:p>
              <a:p>
                <a:endParaRPr lang="en-US" sz="240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a:t> s. 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𝑡</m:t>
                    </m:r>
                  </m:oMath>
                </a14:m>
                <a:endParaRPr lang="en-US"/>
              </a:p>
            </p:txBody>
          </p:sp>
        </mc:Choice>
        <mc:Fallback xmlns="">
          <p:sp>
            <p:nvSpPr>
              <p:cNvPr id="14" name="TextBox 13">
                <a:extLst>
                  <a:ext uri="{FF2B5EF4-FFF2-40B4-BE49-F238E27FC236}">
                    <a16:creationId xmlns:a16="http://schemas.microsoft.com/office/drawing/2014/main" id="{C1F232A1-7AAE-1C51-7613-1871DA9E44D0}"/>
                  </a:ext>
                </a:extLst>
              </p:cNvPr>
              <p:cNvSpPr txBox="1">
                <a:spLocks noRot="1" noChangeAspect="1" noMove="1" noResize="1" noEditPoints="1" noAdjustHandles="1" noChangeArrowheads="1" noChangeShapeType="1" noTextEdit="1"/>
              </p:cNvSpPr>
              <p:nvPr/>
            </p:nvSpPr>
            <p:spPr>
              <a:xfrm>
                <a:off x="3974612" y="1705940"/>
                <a:ext cx="7138383" cy="2465419"/>
              </a:xfrm>
              <a:prstGeom prst="rect">
                <a:avLst/>
              </a:prstGeom>
              <a:blipFill>
                <a:blip r:embed="rId4"/>
                <a:stretch>
                  <a:fillRect l="-1281" t="-1980" b="-2970"/>
                </a:stretch>
              </a:blipFill>
            </p:spPr>
            <p:txBody>
              <a:bodyPr/>
              <a:lstStyle/>
              <a:p>
                <a:r>
                  <a:rPr lang="en-US">
                    <a:noFill/>
                  </a:rPr>
                  <a:t> </a:t>
                </a:r>
              </a:p>
            </p:txBody>
          </p:sp>
        </mc:Fallback>
      </mc:AlternateContent>
      <p:sp>
        <p:nvSpPr>
          <p:cNvPr id="17" name="직사각형 8">
            <a:extLst>
              <a:ext uri="{FF2B5EF4-FFF2-40B4-BE49-F238E27FC236}">
                <a16:creationId xmlns:a16="http://schemas.microsoft.com/office/drawing/2014/main" id="{1AC0BF23-783C-4C6E-05B8-D441163B9A98}"/>
              </a:ext>
            </a:extLst>
          </p:cNvPr>
          <p:cNvSpPr/>
          <p:nvPr/>
        </p:nvSpPr>
        <p:spPr>
          <a:xfrm>
            <a:off x="3694375" y="1853115"/>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Picture 4" descr="The Lottery Ticket Hypothesis">
            <a:extLst>
              <a:ext uri="{FF2B5EF4-FFF2-40B4-BE49-F238E27FC236}">
                <a16:creationId xmlns:a16="http://schemas.microsoft.com/office/drawing/2014/main" id="{8CA54227-F5B8-B56E-D0D9-6DE07073B6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975" t="20422" r="47025" b="24321"/>
          <a:stretch/>
        </p:blipFill>
        <p:spPr bwMode="auto">
          <a:xfrm>
            <a:off x="277092" y="1667920"/>
            <a:ext cx="2912119" cy="301717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AEB20B6-D4D2-9936-3E1E-37AA7567FFA9}"/>
              </a:ext>
            </a:extLst>
          </p:cNvPr>
          <p:cNvSpPr txBox="1"/>
          <p:nvPr/>
        </p:nvSpPr>
        <p:spPr>
          <a:xfrm>
            <a:off x="4068414" y="4754420"/>
            <a:ext cx="5596447"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sym typeface="Wingdings" panose="05000000000000000000" pitchFamily="2" charset="2"/>
              </a:rPr>
              <a:t> </a:t>
            </a:r>
            <a:r>
              <a:rPr lang="en-US" altLang="ko-KR">
                <a:latin typeface="나눔스퀘어라운드 Bold" panose="020B0600000101010101" pitchFamily="50" charset="-127"/>
                <a:ea typeface="나눔스퀘어라운드 Bold" panose="020B0600000101010101" pitchFamily="50" charset="-127"/>
              </a:rPr>
              <a:t>We want to find the Winning ticket !</a:t>
            </a:r>
            <a:endParaRPr lang="en-US" altLang="ko-KR" b="1">
              <a:latin typeface="나눔스퀘어라운드 Bold" panose="020B0600000101010101" pitchFamily="50" charset="-127"/>
              <a:ea typeface="나눔스퀘어라운드 Bold" panose="020B0600000101010101" pitchFamily="50" charset="-127"/>
            </a:endParaRPr>
          </a:p>
        </p:txBody>
      </p:sp>
    </p:spTree>
    <p:extLst>
      <p:ext uri="{BB962C8B-B14F-4D97-AF65-F5344CB8AC3E}">
        <p14:creationId xmlns:p14="http://schemas.microsoft.com/office/powerpoint/2010/main" val="89865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Algorithm</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Identifying Winning Tickets</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8</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468697" y="1005471"/>
            <a:ext cx="11505854" cy="923330"/>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Same algorithm with general network pruning</a:t>
            </a:r>
            <a:br>
              <a:rPr lang="en-US" altLang="ko-KR">
                <a:latin typeface="나눔스퀘어라운드 Bold" panose="020B0600000101010101" pitchFamily="50" charset="-127"/>
                <a:ea typeface="나눔스퀘어라운드 Bold" panose="020B0600000101010101" pitchFamily="50" charset="-127"/>
              </a:rPr>
            </a:br>
            <a:r>
              <a:rPr lang="en-US" altLang="ko-KR">
                <a:solidFill>
                  <a:srgbClr val="C7005A"/>
                </a:solidFill>
                <a:latin typeface="나눔스퀘어라운드 Bold" panose="020B0600000101010101" pitchFamily="50" charset="-127"/>
                <a:ea typeface="나눔스퀘어라운드 Bold" panose="020B0600000101010101" pitchFamily="50" charset="-127"/>
              </a:rPr>
              <a:t>except </a:t>
            </a:r>
            <a:r>
              <a:rPr lang="en-US" altLang="ko-KR">
                <a:latin typeface="나눔스퀘어라운드 Bold" panose="020B0600000101010101" pitchFamily="50" charset="-127"/>
                <a:ea typeface="나눔스퀘어라운드 Bold" panose="020B0600000101010101" pitchFamily="50" charset="-127"/>
              </a:rPr>
              <a:t>each unpruned connection’s value is reset to its initialization from original network </a:t>
            </a:r>
            <a:r>
              <a:rPr lang="en-US" altLang="ko-KR">
                <a:solidFill>
                  <a:srgbClr val="C7005A"/>
                </a:solidFill>
                <a:latin typeface="나눔스퀘어라운드 Bold" panose="020B0600000101010101" pitchFamily="50" charset="-127"/>
                <a:ea typeface="나눔스퀘어라운드 Bold" panose="020B0600000101010101" pitchFamily="50" charset="-127"/>
              </a:rPr>
              <a:t>before it trained </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Group 7">
            <a:extLst>
              <a:ext uri="{FF2B5EF4-FFF2-40B4-BE49-F238E27FC236}">
                <a16:creationId xmlns:a16="http://schemas.microsoft.com/office/drawing/2014/main" id="{9F8CEA9A-3657-8B7C-DCFE-CED1AFDEF99F}"/>
              </a:ext>
            </a:extLst>
          </p:cNvPr>
          <p:cNvGrpSpPr/>
          <p:nvPr/>
        </p:nvGrpSpPr>
        <p:grpSpPr>
          <a:xfrm>
            <a:off x="572293" y="1823270"/>
            <a:ext cx="11047415" cy="4361611"/>
            <a:chOff x="343281" y="1706361"/>
            <a:chExt cx="11047415" cy="4361611"/>
          </a:xfrm>
        </p:grpSpPr>
        <p:pic>
          <p:nvPicPr>
            <p:cNvPr id="18" name="그림 17">
              <a:extLst>
                <a:ext uri="{FF2B5EF4-FFF2-40B4-BE49-F238E27FC236}">
                  <a16:creationId xmlns:a16="http://schemas.microsoft.com/office/drawing/2014/main" id="{8B329CD9-DEB4-2B70-1E67-6B8EAA4F6964}"/>
                </a:ext>
              </a:extLst>
            </p:cNvPr>
            <p:cNvPicPr>
              <a:picLocks noChangeAspect="1"/>
            </p:cNvPicPr>
            <p:nvPr/>
          </p:nvPicPr>
          <p:blipFill>
            <a:blip r:embed="rId4">
              <a:duotone>
                <a:schemeClr val="accent2">
                  <a:shade val="45000"/>
                  <a:satMod val="135000"/>
                </a:schemeClr>
                <a:prstClr val="white"/>
              </a:duotone>
            </a:blip>
            <a:stretch>
              <a:fillRect/>
            </a:stretch>
          </p:blipFill>
          <p:spPr>
            <a:xfrm>
              <a:off x="3235495" y="2189745"/>
              <a:ext cx="5331281" cy="2798412"/>
            </a:xfrm>
            <a:prstGeom prst="rect">
              <a:avLst/>
            </a:prstGeom>
          </p:spPr>
        </p:pic>
        <p:grpSp>
          <p:nvGrpSpPr>
            <p:cNvPr id="4" name="Group 3">
              <a:extLst>
                <a:ext uri="{FF2B5EF4-FFF2-40B4-BE49-F238E27FC236}">
                  <a16:creationId xmlns:a16="http://schemas.microsoft.com/office/drawing/2014/main" id="{4F2A9E1B-E5E1-3575-8D2D-6C35C5D07D49}"/>
                </a:ext>
              </a:extLst>
            </p:cNvPr>
            <p:cNvGrpSpPr/>
            <p:nvPr/>
          </p:nvGrpSpPr>
          <p:grpSpPr>
            <a:xfrm>
              <a:off x="343281" y="1706361"/>
              <a:ext cx="2630925" cy="3930724"/>
              <a:chOff x="343281" y="1706361"/>
              <a:chExt cx="2630925" cy="3930724"/>
            </a:xfrm>
          </p:grpSpPr>
          <p:pic>
            <p:nvPicPr>
              <p:cNvPr id="20" name="그림 19">
                <a:extLst>
                  <a:ext uri="{FF2B5EF4-FFF2-40B4-BE49-F238E27FC236}">
                    <a16:creationId xmlns:a16="http://schemas.microsoft.com/office/drawing/2014/main" id="{301E5786-67F1-8BE7-E277-31F0881CD07B}"/>
                  </a:ext>
                </a:extLst>
              </p:cNvPr>
              <p:cNvPicPr>
                <a:picLocks noChangeAspect="1"/>
              </p:cNvPicPr>
              <p:nvPr/>
            </p:nvPicPr>
            <p:blipFill>
              <a:blip r:embed="rId5"/>
              <a:stretch>
                <a:fillRect/>
              </a:stretch>
            </p:blipFill>
            <p:spPr>
              <a:xfrm>
                <a:off x="576577" y="2413740"/>
                <a:ext cx="2164333" cy="2500005"/>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4D9E594-E42C-DCD3-3468-D29E18CF371F}"/>
                      </a:ext>
                    </a:extLst>
                  </p:cNvPr>
                  <p:cNvSpPr txBox="1"/>
                  <p:nvPr/>
                </p:nvSpPr>
                <p:spPr>
                  <a:xfrm>
                    <a:off x="343281" y="5113865"/>
                    <a:ext cx="2630925" cy="523220"/>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Randomly initialize a network,</a:t>
                    </a:r>
                  </a:p>
                  <a:p>
                    <a14:m>
                      <m:oMath xmlns:m="http://schemas.openxmlformats.org/officeDocument/2006/math">
                        <m:r>
                          <a:rPr lang="en-US" altLang="ko-KR" sz="1400" b="0" i="1" smtClean="0">
                            <a:latin typeface="Cambria Math" panose="02040503050406030204" pitchFamily="18" charset="0"/>
                            <a:ea typeface="나눔스퀘어라운드 Bold" panose="020B0600000101010101" pitchFamily="50" charset="-127"/>
                          </a:rPr>
                          <m:t>𝑓</m:t>
                        </m:r>
                        <m:r>
                          <a:rPr lang="en-US" altLang="ko-KR" sz="1400" b="0" i="1" smtClean="0">
                            <a:latin typeface="Cambria Math" panose="02040503050406030204" pitchFamily="18" charset="0"/>
                            <a:ea typeface="나눔스퀘어라운드 Bold" panose="020B0600000101010101" pitchFamily="50" charset="-127"/>
                          </a:rPr>
                          <m:t>(</m:t>
                        </m:r>
                        <m:r>
                          <a:rPr lang="en-US" altLang="ko-KR" sz="1400" b="0" i="1" smtClean="0">
                            <a:latin typeface="Cambria Math" panose="02040503050406030204" pitchFamily="18" charset="0"/>
                            <a:ea typeface="나눔스퀘어라운드 Bold" panose="020B0600000101010101" pitchFamily="50" charset="-127"/>
                          </a:rPr>
                          <m:t>𝑥</m:t>
                        </m:r>
                        <m:r>
                          <a:rPr lang="en-US" altLang="ko-KR" sz="1400" b="0" i="1" smtClean="0">
                            <a:latin typeface="Cambria Math" panose="02040503050406030204" pitchFamily="18" charset="0"/>
                            <a:ea typeface="나눔스퀘어라운드 Bold" panose="020B0600000101010101" pitchFamily="50" charset="-127"/>
                          </a:rPr>
                          <m:t>;</m:t>
                        </m:r>
                        <m:r>
                          <a:rPr lang="en-US" altLang="ko-KR" sz="1400" b="0" i="1" smtClean="0">
                            <a:latin typeface="Cambria Math" panose="02040503050406030204" pitchFamily="18" charset="0"/>
                            <a:ea typeface="나눔스퀘어라운드 Bold" panose="020B0600000101010101" pitchFamily="50" charset="-127"/>
                          </a:rPr>
                          <m:t>𝜃</m:t>
                        </m:r>
                        <m:r>
                          <a:rPr lang="en-US" altLang="ko-KR" sz="1400" b="0" i="1" smtClean="0">
                            <a:latin typeface="Cambria Math" panose="02040503050406030204" pitchFamily="18" charset="0"/>
                            <a:ea typeface="나눔스퀘어라운드 Bold" panose="020B0600000101010101" pitchFamily="50" charset="-127"/>
                          </a:rPr>
                          <m:t>)</m:t>
                        </m:r>
                      </m:oMath>
                    </a14:m>
                    <a:r>
                      <a:rPr lang="en-US" altLang="ko-KR" sz="1400">
                        <a:latin typeface="나눔스퀘어라운드 Bold" panose="020B0600000101010101" pitchFamily="50" charset="-127"/>
                        <a:ea typeface="나눔스퀘어라운드 Bold" panose="020B0600000101010101" pitchFamily="50" charset="-127"/>
                      </a:rPr>
                      <a:t> where </a:t>
                    </a:r>
                    <a14:m>
                      <m:oMath xmlns:m="http://schemas.openxmlformats.org/officeDocument/2006/math">
                        <m:sSub>
                          <m:sSubPr>
                            <m:ctrlPr>
                              <a:rPr lang="en-US" altLang="ko-KR" sz="1400" b="0" i="1" smtClean="0">
                                <a:latin typeface="Cambria Math" panose="02040503050406030204" pitchFamily="18" charset="0"/>
                                <a:ea typeface="나눔스퀘어라운드 Bold" panose="020B0600000101010101" pitchFamily="50" charset="-127"/>
                              </a:rPr>
                            </m:ctrlPr>
                          </m:sSubPr>
                          <m:e>
                            <m:r>
                              <a:rPr lang="en-US" altLang="ko-KR" sz="1400" b="0" i="1" smtClean="0">
                                <a:latin typeface="Cambria Math" panose="02040503050406030204" pitchFamily="18" charset="0"/>
                                <a:ea typeface="나눔스퀘어라운드 Bold" panose="020B0600000101010101" pitchFamily="50" charset="-127"/>
                              </a:rPr>
                              <m:t>𝜃</m:t>
                            </m:r>
                          </m:e>
                          <m:sub>
                            <m:r>
                              <a:rPr lang="en-US" altLang="ko-KR" sz="1400" b="0" i="1" smtClean="0">
                                <a:latin typeface="Cambria Math" panose="02040503050406030204" pitchFamily="18" charset="0"/>
                                <a:ea typeface="나눔스퀘어라운드 Bold" panose="020B0600000101010101" pitchFamily="50" charset="-127"/>
                              </a:rPr>
                              <m:t>0</m:t>
                            </m:r>
                          </m:sub>
                        </m:sSub>
                        <m:r>
                          <a:rPr lang="en-US" altLang="ko-KR" sz="1400" b="0" i="1" smtClean="0">
                            <a:latin typeface="Cambria Math" panose="02040503050406030204" pitchFamily="18" charset="0"/>
                            <a:ea typeface="나눔스퀘어라운드 Bold" panose="020B0600000101010101" pitchFamily="50" charset="-127"/>
                          </a:rPr>
                          <m:t>~</m:t>
                        </m:r>
                        <m:sSub>
                          <m:sSubPr>
                            <m:ctrlPr>
                              <a:rPr lang="en-US" altLang="ko-KR" sz="1400" b="0" i="1" smtClean="0">
                                <a:latin typeface="Cambria Math" panose="02040503050406030204" pitchFamily="18" charset="0"/>
                                <a:ea typeface="나눔스퀘어라운드 Bold" panose="020B0600000101010101" pitchFamily="50" charset="-127"/>
                              </a:rPr>
                            </m:ctrlPr>
                          </m:sSubPr>
                          <m:e>
                            <m:r>
                              <a:rPr lang="en-US" altLang="ko-KR" sz="1400" b="0" i="1" smtClean="0">
                                <a:latin typeface="Cambria Math" panose="02040503050406030204" pitchFamily="18" charset="0"/>
                                <a:ea typeface="나눔스퀘어라운드 Bold" panose="020B0600000101010101" pitchFamily="50" charset="-127"/>
                              </a:rPr>
                              <m:t>𝒟</m:t>
                            </m:r>
                          </m:e>
                          <m:sub>
                            <m:r>
                              <a:rPr lang="en-US" altLang="ko-KR" sz="1400" b="0" i="1" smtClean="0">
                                <a:latin typeface="Cambria Math" panose="02040503050406030204" pitchFamily="18" charset="0"/>
                                <a:ea typeface="나눔스퀘어라운드 Bold" panose="020B0600000101010101" pitchFamily="50" charset="-127"/>
                              </a:rPr>
                              <m:t>𝜃</m:t>
                            </m:r>
                          </m:sub>
                        </m:sSub>
                      </m:oMath>
                    </a14:m>
                    <a:endParaRPr lang="en-US" altLang="ko-KR" sz="1400">
                      <a:latin typeface="나눔스퀘어라운드 Bold" panose="020B0600000101010101" pitchFamily="50" charset="-127"/>
                      <a:ea typeface="나눔스퀘어라운드 Bold" panose="020B0600000101010101" pitchFamily="50" charset="-127"/>
                    </a:endParaRPr>
                  </a:p>
                </p:txBody>
              </p:sp>
            </mc:Choice>
            <mc:Fallback xmlns="">
              <p:sp>
                <p:nvSpPr>
                  <p:cNvPr id="24" name="TextBox 23">
                    <a:extLst>
                      <a:ext uri="{FF2B5EF4-FFF2-40B4-BE49-F238E27FC236}">
                        <a16:creationId xmlns:a16="http://schemas.microsoft.com/office/drawing/2014/main" id="{C4D9E594-E42C-DCD3-3468-D29E18CF371F}"/>
                      </a:ext>
                    </a:extLst>
                  </p:cNvPr>
                  <p:cNvSpPr txBox="1">
                    <a:spLocks noRot="1" noChangeAspect="1" noMove="1" noResize="1" noEditPoints="1" noAdjustHandles="1" noChangeArrowheads="1" noChangeShapeType="1" noTextEdit="1"/>
                  </p:cNvSpPr>
                  <p:nvPr/>
                </p:nvSpPr>
                <p:spPr>
                  <a:xfrm>
                    <a:off x="343281" y="5113865"/>
                    <a:ext cx="2630925" cy="523220"/>
                  </a:xfrm>
                  <a:prstGeom prst="rect">
                    <a:avLst/>
                  </a:prstGeom>
                  <a:blipFill>
                    <a:blip r:embed="rId6"/>
                    <a:stretch>
                      <a:fillRect l="-696" t="-2326" b="-11628"/>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D13C329D-6B3B-6FDB-ABC0-548539B0E82A}"/>
                  </a:ext>
                </a:extLst>
              </p:cNvPr>
              <p:cNvSpPr txBox="1"/>
              <p:nvPr/>
            </p:nvSpPr>
            <p:spPr>
              <a:xfrm>
                <a:off x="1510961" y="1706361"/>
                <a:ext cx="295565" cy="369332"/>
              </a:xfrm>
              <a:prstGeom prst="rect">
                <a:avLst/>
              </a:prstGeom>
              <a:noFill/>
            </p:spPr>
            <p:txBody>
              <a:bodyPr wrap="square" rtlCol="0">
                <a:spAutoFit/>
              </a:bodyPr>
              <a:lstStyle/>
              <a:p>
                <a:r>
                  <a:rPr lang="en-US" altLang="ko-KR" b="1">
                    <a:latin typeface="나눔스퀘어라운드 Bold" panose="020B0600000101010101" pitchFamily="50" charset="-127"/>
                    <a:ea typeface="나눔스퀘어라운드 Bold" panose="020B0600000101010101" pitchFamily="50" charset="-127"/>
                  </a:rPr>
                  <a:t>1</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grpSp>
        <p:grpSp>
          <p:nvGrpSpPr>
            <p:cNvPr id="5" name="Group 4">
              <a:extLst>
                <a:ext uri="{FF2B5EF4-FFF2-40B4-BE49-F238E27FC236}">
                  <a16:creationId xmlns:a16="http://schemas.microsoft.com/office/drawing/2014/main" id="{12410927-2A8A-F399-C31B-3EBDD33AB4E9}"/>
                </a:ext>
              </a:extLst>
            </p:cNvPr>
            <p:cNvGrpSpPr/>
            <p:nvPr/>
          </p:nvGrpSpPr>
          <p:grpSpPr>
            <a:xfrm>
              <a:off x="3318206" y="1706361"/>
              <a:ext cx="2159205" cy="4166558"/>
              <a:chOff x="3318206" y="1706361"/>
              <a:chExt cx="2159205" cy="4166558"/>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9F64F22-61DE-A51B-D922-BF1A86D4779D}"/>
                      </a:ext>
                    </a:extLst>
                  </p:cNvPr>
                  <p:cNvSpPr txBox="1"/>
                  <p:nvPr/>
                </p:nvSpPr>
                <p:spPr>
                  <a:xfrm>
                    <a:off x="3318206" y="5113865"/>
                    <a:ext cx="2159205" cy="759054"/>
                  </a:xfrm>
                  <a:prstGeom prst="rect">
                    <a:avLst/>
                  </a:prstGeom>
                  <a:noFill/>
                </p:spPr>
                <p:txBody>
                  <a:bodyPr wrap="square" rtlCol="0">
                    <a:spAutoFit/>
                  </a:bodyPr>
                  <a:lstStyle>
                    <a:defPPr>
                      <a:defRPr lang="ko-KR"/>
                    </a:defPPr>
                    <a:lvl1pPr>
                      <a:defRPr sz="1400">
                        <a:latin typeface="나눔스퀘어라운드 Bold" panose="020B0600000101010101" pitchFamily="50" charset="-127"/>
                        <a:ea typeface="나눔스퀘어라운드 Bold" panose="020B0600000101010101" pitchFamily="50" charset="-127"/>
                      </a:defRPr>
                    </a:lvl1pPr>
                  </a:lstStyle>
                  <a:p>
                    <a:r>
                      <a:rPr lang="en-US" altLang="ko-KR"/>
                      <a:t>Train network and get parameters the </a:t>
                    </a:r>
                    <a14:m>
                      <m:oMath xmlns:m="http://schemas.openxmlformats.org/officeDocument/2006/math">
                        <m:sSub>
                          <m:sSubPr>
                            <m:ctrlPr>
                              <a:rPr lang="en-US" altLang="ko-KR" i="1">
                                <a:latin typeface="Cambria Math" panose="02040503050406030204" pitchFamily="18" charset="0"/>
                              </a:rPr>
                            </m:ctrlPr>
                          </m:sSubPr>
                          <m:e>
                            <m:r>
                              <a:rPr lang="en-US" altLang="ko-KR">
                                <a:latin typeface="Cambria Math" panose="02040503050406030204" pitchFamily="18" charset="0"/>
                              </a:rPr>
                              <m:t>𝜃</m:t>
                            </m:r>
                          </m:e>
                          <m:sub>
                            <m:r>
                              <a:rPr lang="en-US" altLang="ko-KR">
                                <a:latin typeface="Cambria Math" panose="02040503050406030204" pitchFamily="18" charset="0"/>
                              </a:rPr>
                              <m:t>𝑗</m:t>
                            </m:r>
                          </m:sub>
                        </m:sSub>
                      </m:oMath>
                    </a14:m>
                    <a:endParaRPr lang="en-US" altLang="ko-KR"/>
                  </a:p>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𝑗</m:t>
                          </m:r>
                          <m:r>
                            <a:rPr lang="en-US" altLang="ko-KR" b="0" i="1" smtClean="0">
                              <a:latin typeface="Cambria Math" panose="02040503050406030204" pitchFamily="18" charset="0"/>
                            </a:rPr>
                            <m:t>≔#</m:t>
                          </m:r>
                          <m:r>
                            <a:rPr lang="en-US" altLang="ko-KR" b="0" i="1" smtClean="0">
                              <a:latin typeface="Cambria Math" panose="02040503050406030204" pitchFamily="18" charset="0"/>
                            </a:rPr>
                            <m:t>𝑖𝑡𝑒𝑟𝑎𝑡𝑖𝑜𝑛𝑠</m:t>
                          </m:r>
                        </m:oMath>
                      </m:oMathPara>
                    </a14:m>
                    <a:endParaRPr lang="en-US" altLang="ko-KR"/>
                  </a:p>
                </p:txBody>
              </p:sp>
            </mc:Choice>
            <mc:Fallback xmlns="">
              <p:sp>
                <p:nvSpPr>
                  <p:cNvPr id="27" name="TextBox 26">
                    <a:extLst>
                      <a:ext uri="{FF2B5EF4-FFF2-40B4-BE49-F238E27FC236}">
                        <a16:creationId xmlns:a16="http://schemas.microsoft.com/office/drawing/2014/main" id="{F9F64F22-61DE-A51B-D922-BF1A86D4779D}"/>
                      </a:ext>
                    </a:extLst>
                  </p:cNvPr>
                  <p:cNvSpPr txBox="1">
                    <a:spLocks noRot="1" noChangeAspect="1" noMove="1" noResize="1" noEditPoints="1" noAdjustHandles="1" noChangeArrowheads="1" noChangeShapeType="1" noTextEdit="1"/>
                  </p:cNvSpPr>
                  <p:nvPr/>
                </p:nvSpPr>
                <p:spPr>
                  <a:xfrm>
                    <a:off x="3318206" y="5113865"/>
                    <a:ext cx="2159205" cy="759054"/>
                  </a:xfrm>
                  <a:prstGeom prst="rect">
                    <a:avLst/>
                  </a:prstGeom>
                  <a:blipFill>
                    <a:blip r:embed="rId7"/>
                    <a:stretch>
                      <a:fillRect l="-847" t="-1600" b="-2400"/>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2FE27BC3-8C17-6A0D-1B10-1DD1D5D6BF57}"/>
                  </a:ext>
                </a:extLst>
              </p:cNvPr>
              <p:cNvSpPr txBox="1"/>
              <p:nvPr/>
            </p:nvSpPr>
            <p:spPr>
              <a:xfrm>
                <a:off x="4250026" y="1706361"/>
                <a:ext cx="295565" cy="369332"/>
              </a:xfrm>
              <a:prstGeom prst="rect">
                <a:avLst/>
              </a:prstGeom>
              <a:noFill/>
            </p:spPr>
            <p:txBody>
              <a:bodyPr wrap="square" rtlCol="0">
                <a:spAutoFit/>
              </a:bodyPr>
              <a:lstStyle/>
              <a:p>
                <a:r>
                  <a:rPr lang="en-US" altLang="ko-KR" b="1">
                    <a:latin typeface="나눔스퀘어라운드 Bold" panose="020B0600000101010101" pitchFamily="50" charset="-127"/>
                    <a:ea typeface="나눔스퀘어라운드 Bold" panose="020B0600000101010101" pitchFamily="50" charset="-127"/>
                  </a:rPr>
                  <a:t>2</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grpSp>
        <p:grpSp>
          <p:nvGrpSpPr>
            <p:cNvPr id="7" name="Group 6">
              <a:extLst>
                <a:ext uri="{FF2B5EF4-FFF2-40B4-BE49-F238E27FC236}">
                  <a16:creationId xmlns:a16="http://schemas.microsoft.com/office/drawing/2014/main" id="{54492351-558A-F8B7-E6A0-60ACF4E59A20}"/>
                </a:ext>
              </a:extLst>
            </p:cNvPr>
            <p:cNvGrpSpPr/>
            <p:nvPr/>
          </p:nvGrpSpPr>
          <p:grpSpPr>
            <a:xfrm>
              <a:off x="6427734" y="1706361"/>
              <a:ext cx="2004289" cy="4243310"/>
              <a:chOff x="6562487" y="1706361"/>
              <a:chExt cx="2004289" cy="4243310"/>
            </a:xfrm>
          </p:grpSpPr>
          <p:sp>
            <p:nvSpPr>
              <p:cNvPr id="30" name="TextBox 29">
                <a:extLst>
                  <a:ext uri="{FF2B5EF4-FFF2-40B4-BE49-F238E27FC236}">
                    <a16:creationId xmlns:a16="http://schemas.microsoft.com/office/drawing/2014/main" id="{E5F9C84F-BAF8-A275-DDD3-B50DBA23063B}"/>
                  </a:ext>
                </a:extLst>
              </p:cNvPr>
              <p:cNvSpPr txBox="1"/>
              <p:nvPr/>
            </p:nvSpPr>
            <p:spPr>
              <a:xfrm>
                <a:off x="7416849" y="1706361"/>
                <a:ext cx="295565" cy="369332"/>
              </a:xfrm>
              <a:prstGeom prst="rect">
                <a:avLst/>
              </a:prstGeom>
              <a:noFill/>
            </p:spPr>
            <p:txBody>
              <a:bodyPr wrap="square" rtlCol="0">
                <a:spAutoFit/>
              </a:bodyPr>
              <a:lstStyle/>
              <a:p>
                <a:r>
                  <a:rPr lang="en-US" altLang="ko-KR" b="1">
                    <a:latin typeface="나눔스퀘어라운드 Bold" panose="020B0600000101010101" pitchFamily="50" charset="-127"/>
                    <a:ea typeface="나눔스퀘어라운드 Bold" panose="020B0600000101010101" pitchFamily="50" charset="-127"/>
                  </a:rPr>
                  <a:t>3</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6F26755-74D8-F996-5723-9C32B5DBED5F}"/>
                      </a:ext>
                    </a:extLst>
                  </p:cNvPr>
                  <p:cNvSpPr txBox="1"/>
                  <p:nvPr/>
                </p:nvSpPr>
                <p:spPr>
                  <a:xfrm>
                    <a:off x="6562487" y="5113865"/>
                    <a:ext cx="2004289" cy="835806"/>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Prune </a:t>
                    </a:r>
                    <a14:m>
                      <m:oMath xmlns:m="http://schemas.openxmlformats.org/officeDocument/2006/math">
                        <m:sSup>
                          <m:sSupPr>
                            <m:ctrlPr>
                              <a:rPr lang="en-US" altLang="ko-KR" sz="1400" i="1" dirty="0" smtClean="0">
                                <a:latin typeface="Cambria Math" panose="02040503050406030204" pitchFamily="18" charset="0"/>
                                <a:ea typeface="나눔스퀘어라운드 Bold" panose="020B0600000101010101" pitchFamily="50" charset="-127"/>
                              </a:rPr>
                            </m:ctrlPr>
                          </m:sSupPr>
                          <m:e>
                            <m:r>
                              <a:rPr lang="en-US" altLang="ko-KR" sz="1400" i="1" dirty="0" smtClean="0">
                                <a:latin typeface="Cambria Math" panose="02040503050406030204" pitchFamily="18" charset="0"/>
                                <a:ea typeface="나눔스퀘어라운드 Bold" panose="020B0600000101010101" pitchFamily="50" charset="-127"/>
                              </a:rPr>
                              <m:t>𝑝</m:t>
                            </m:r>
                          </m:e>
                          <m:sup>
                            <m:f>
                              <m:fPr>
                                <m:ctrlPr>
                                  <a:rPr lang="en-US" altLang="ko-KR" sz="1400" i="1" dirty="0" smtClean="0">
                                    <a:latin typeface="Cambria Math" panose="02040503050406030204" pitchFamily="18" charset="0"/>
                                    <a:ea typeface="나눔스퀘어라운드 Bold" panose="020B0600000101010101" pitchFamily="50" charset="-127"/>
                                  </a:rPr>
                                </m:ctrlPr>
                              </m:fPr>
                              <m:num>
                                <m:r>
                                  <a:rPr lang="en-US" altLang="ko-KR" sz="1400" i="1" dirty="0" smtClean="0">
                                    <a:latin typeface="Cambria Math" panose="02040503050406030204" pitchFamily="18" charset="0"/>
                                    <a:ea typeface="나눔스퀘어라운드 Bold" panose="020B0600000101010101" pitchFamily="50" charset="-127"/>
                                  </a:rPr>
                                  <m:t>1</m:t>
                                </m:r>
                              </m:num>
                              <m:den>
                                <m:r>
                                  <a:rPr lang="en-US" altLang="ko-KR" sz="1400" i="1" dirty="0" smtClean="0">
                                    <a:latin typeface="Cambria Math" panose="02040503050406030204" pitchFamily="18" charset="0"/>
                                    <a:ea typeface="나눔스퀘어라운드 Bold" panose="020B0600000101010101" pitchFamily="50" charset="-127"/>
                                  </a:rPr>
                                  <m:t>𝑛</m:t>
                                </m:r>
                              </m:den>
                            </m:f>
                          </m:sup>
                        </m:sSup>
                        <m:r>
                          <a:rPr lang="en-US" altLang="ko-KR" sz="1400" b="0" i="1" dirty="0" smtClean="0">
                            <a:latin typeface="Cambria Math" panose="02040503050406030204" pitchFamily="18" charset="0"/>
                            <a:ea typeface="나눔스퀘어라운드 Bold" panose="020B0600000101010101" pitchFamily="50" charset="-127"/>
                          </a:rPr>
                          <m:t>%</m:t>
                        </m:r>
                      </m:oMath>
                    </a14:m>
                    <a:r>
                      <a:rPr lang="en-US" altLang="ko-KR" sz="1400">
                        <a:latin typeface="나눔스퀘어라운드 Bold" panose="020B0600000101010101" pitchFamily="50" charset="-127"/>
                        <a:ea typeface="나눔스퀘어라운드 Bold" panose="020B0600000101010101" pitchFamily="50" charset="-127"/>
                      </a:rPr>
                      <a:t> of parameter </a:t>
                    </a:r>
                    <a14:m>
                      <m:oMath xmlns:m="http://schemas.openxmlformats.org/officeDocument/2006/math">
                        <m:sSub>
                          <m:sSubPr>
                            <m:ctrlPr>
                              <a:rPr lang="en-US" altLang="ko-KR" sz="1400" b="0" i="1" dirty="0" smtClean="0">
                                <a:latin typeface="Cambria Math" panose="02040503050406030204" pitchFamily="18" charset="0"/>
                                <a:ea typeface="나눔스퀘어라운드 Bold" panose="020B0600000101010101" pitchFamily="50" charset="-127"/>
                              </a:rPr>
                            </m:ctrlPr>
                          </m:sSubPr>
                          <m:e>
                            <m:r>
                              <a:rPr lang="en-US" altLang="ko-KR" sz="1400" b="0" i="1" dirty="0" smtClean="0">
                                <a:latin typeface="Cambria Math" panose="02040503050406030204" pitchFamily="18" charset="0"/>
                                <a:ea typeface="나눔스퀘어라운드 Bold" panose="020B0600000101010101" pitchFamily="50" charset="-127"/>
                              </a:rPr>
                              <m:t>𝜃</m:t>
                            </m:r>
                          </m:e>
                          <m:sub>
                            <m:r>
                              <a:rPr lang="en-US" altLang="ko-KR" sz="1400" b="0" i="1" dirty="0" smtClean="0">
                                <a:latin typeface="Cambria Math" panose="02040503050406030204" pitchFamily="18" charset="0"/>
                                <a:ea typeface="나눔스퀘어라운드 Bold" panose="020B0600000101010101" pitchFamily="50" charset="-127"/>
                              </a:rPr>
                              <m:t>𝑗</m:t>
                            </m:r>
                          </m:sub>
                        </m:sSub>
                      </m:oMath>
                    </a14:m>
                    <a:r>
                      <a:rPr lang="en-US" altLang="ko-KR" sz="1400">
                        <a:latin typeface="나눔스퀘어라운드 Bold" panose="020B0600000101010101" pitchFamily="50" charset="-127"/>
                        <a:ea typeface="나눔스퀘어라운드 Bold" panose="020B0600000101010101" pitchFamily="50" charset="-127"/>
                      </a:rPr>
                      <a:t>, creating a mask </a:t>
                    </a:r>
                    <a14:m>
                      <m:oMath xmlns:m="http://schemas.openxmlformats.org/officeDocument/2006/math">
                        <m:r>
                          <a:rPr lang="en-US" altLang="ko-KR" sz="1400" i="1" dirty="0" smtClean="0">
                            <a:latin typeface="Cambria Math" panose="02040503050406030204" pitchFamily="18" charset="0"/>
                            <a:ea typeface="나눔스퀘어라운드 Bold" panose="020B0600000101010101" pitchFamily="50" charset="-127"/>
                          </a:rPr>
                          <m:t>𝑚</m:t>
                        </m:r>
                      </m:oMath>
                    </a14:m>
                    <a:endParaRPr lang="en-US" altLang="ko-KR" sz="1400">
                      <a:latin typeface="나눔스퀘어라운드 Bold" panose="020B0600000101010101" pitchFamily="50" charset="-127"/>
                      <a:ea typeface="나눔스퀘어라운드 Bold" panose="020B0600000101010101" pitchFamily="50" charset="-127"/>
                    </a:endParaRPr>
                  </a:p>
                </p:txBody>
              </p:sp>
            </mc:Choice>
            <mc:Fallback xmlns="">
              <p:sp>
                <p:nvSpPr>
                  <p:cNvPr id="32" name="TextBox 31">
                    <a:extLst>
                      <a:ext uri="{FF2B5EF4-FFF2-40B4-BE49-F238E27FC236}">
                        <a16:creationId xmlns:a16="http://schemas.microsoft.com/office/drawing/2014/main" id="{96F26755-74D8-F996-5723-9C32B5DBED5F}"/>
                      </a:ext>
                    </a:extLst>
                  </p:cNvPr>
                  <p:cNvSpPr txBox="1">
                    <a:spLocks noRot="1" noChangeAspect="1" noMove="1" noResize="1" noEditPoints="1" noAdjustHandles="1" noChangeArrowheads="1" noChangeShapeType="1" noTextEdit="1"/>
                  </p:cNvSpPr>
                  <p:nvPr/>
                </p:nvSpPr>
                <p:spPr>
                  <a:xfrm>
                    <a:off x="6562487" y="5113865"/>
                    <a:ext cx="2004289" cy="835806"/>
                  </a:xfrm>
                  <a:prstGeom prst="rect">
                    <a:avLst/>
                  </a:prstGeom>
                  <a:blipFill>
                    <a:blip r:embed="rId8"/>
                    <a:stretch>
                      <a:fillRect l="-912" r="-2128" b="-6569"/>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56598E39-A1FB-9F2E-EFD0-151CE30C8A40}"/>
                </a:ext>
              </a:extLst>
            </p:cNvPr>
            <p:cNvGrpSpPr/>
            <p:nvPr/>
          </p:nvGrpSpPr>
          <p:grpSpPr>
            <a:xfrm>
              <a:off x="9112183" y="1706361"/>
              <a:ext cx="2278513" cy="4361611"/>
              <a:chOff x="9112183" y="1706361"/>
              <a:chExt cx="2278513" cy="4361611"/>
            </a:xfrm>
          </p:grpSpPr>
          <p:pic>
            <p:nvPicPr>
              <p:cNvPr id="22" name="그림 21">
                <a:extLst>
                  <a:ext uri="{FF2B5EF4-FFF2-40B4-BE49-F238E27FC236}">
                    <a16:creationId xmlns:a16="http://schemas.microsoft.com/office/drawing/2014/main" id="{E113DA32-9E8B-6582-734A-81DA3993EF3D}"/>
                  </a:ext>
                </a:extLst>
              </p:cNvPr>
              <p:cNvPicPr>
                <a:picLocks noChangeAspect="1"/>
              </p:cNvPicPr>
              <p:nvPr/>
            </p:nvPicPr>
            <p:blipFill>
              <a:blip r:embed="rId9"/>
              <a:stretch>
                <a:fillRect/>
              </a:stretch>
            </p:blipFill>
            <p:spPr>
              <a:xfrm>
                <a:off x="9112183" y="2346556"/>
                <a:ext cx="2278513" cy="2641601"/>
              </a:xfrm>
              <a:prstGeom prst="rect">
                <a:avLst/>
              </a:prstGeom>
            </p:spPr>
          </p:pic>
          <p:sp>
            <p:nvSpPr>
              <p:cNvPr id="31" name="TextBox 30">
                <a:extLst>
                  <a:ext uri="{FF2B5EF4-FFF2-40B4-BE49-F238E27FC236}">
                    <a16:creationId xmlns:a16="http://schemas.microsoft.com/office/drawing/2014/main" id="{4AFE7E0A-737A-9776-A854-5A4C34CEA915}"/>
                  </a:ext>
                </a:extLst>
              </p:cNvPr>
              <p:cNvSpPr txBox="1"/>
              <p:nvPr/>
            </p:nvSpPr>
            <p:spPr>
              <a:xfrm>
                <a:off x="10103657" y="1706361"/>
                <a:ext cx="295565" cy="369332"/>
              </a:xfrm>
              <a:prstGeom prst="rect">
                <a:avLst/>
              </a:prstGeom>
              <a:noFill/>
            </p:spPr>
            <p:txBody>
              <a:bodyPr wrap="square" rtlCol="0">
                <a:spAutoFit/>
              </a:bodyPr>
              <a:lstStyle/>
              <a:p>
                <a:r>
                  <a:rPr lang="en-US" altLang="ko-KR" b="1">
                    <a:latin typeface="나눔스퀘어라운드 Bold" panose="020B0600000101010101" pitchFamily="50" charset="-127"/>
                    <a:ea typeface="나눔스퀘어라운드 Bold" panose="020B0600000101010101" pitchFamily="50" charset="-127"/>
                  </a:rPr>
                  <a:t>4</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24BD1EB-E3B0-3C85-D56C-0A64560589A9}"/>
                      </a:ext>
                    </a:extLst>
                  </p:cNvPr>
                  <p:cNvSpPr txBox="1"/>
                  <p:nvPr/>
                </p:nvSpPr>
                <p:spPr>
                  <a:xfrm>
                    <a:off x="9249295" y="5113865"/>
                    <a:ext cx="2004289" cy="954107"/>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Reset the remaining parameters to their values in </a:t>
                    </a:r>
                    <a14:m>
                      <m:oMath xmlns:m="http://schemas.openxmlformats.org/officeDocument/2006/math">
                        <m:sSub>
                          <m:sSubPr>
                            <m:ctrlPr>
                              <a:rPr lang="en-US" altLang="ko-KR" sz="1400" b="0" i="1" smtClean="0">
                                <a:latin typeface="Cambria Math" panose="02040503050406030204" pitchFamily="18" charset="0"/>
                                <a:ea typeface="나눔스퀘어라운드 Bold" panose="020B0600000101010101" pitchFamily="50" charset="-127"/>
                              </a:rPr>
                            </m:ctrlPr>
                          </m:sSubPr>
                          <m:e>
                            <m:r>
                              <a:rPr lang="en-US" altLang="ko-KR" sz="1400" b="0" i="1" smtClean="0">
                                <a:latin typeface="Cambria Math" panose="02040503050406030204" pitchFamily="18" charset="0"/>
                                <a:ea typeface="나눔스퀘어라운드 Bold" panose="020B0600000101010101" pitchFamily="50" charset="-127"/>
                              </a:rPr>
                              <m:t>𝜃</m:t>
                            </m:r>
                          </m:e>
                          <m:sub>
                            <m:r>
                              <a:rPr lang="en-US" altLang="ko-KR" sz="1400" b="0" i="1" smtClean="0">
                                <a:latin typeface="Cambria Math" panose="02040503050406030204" pitchFamily="18" charset="0"/>
                                <a:ea typeface="나눔스퀘어라운드 Bold" panose="020B0600000101010101" pitchFamily="50" charset="-127"/>
                              </a:rPr>
                              <m:t>0</m:t>
                            </m:r>
                          </m:sub>
                        </m:sSub>
                      </m:oMath>
                    </a14:m>
                    <a:endParaRPr lang="en-US" altLang="ko-KR" sz="1400">
                      <a:latin typeface="나눔스퀘어라운드 Bold" panose="020B0600000101010101" pitchFamily="50" charset="-127"/>
                      <a:ea typeface="나눔스퀘어라운드 Bold" panose="020B0600000101010101" pitchFamily="50" charset="-127"/>
                    </a:endParaRPr>
                  </a:p>
                  <a:p>
                    <a:r>
                      <a:rPr lang="en-US" altLang="ko-KR" sz="1400">
                        <a:latin typeface="나눔스퀘어_ac ExtraBold" panose="020B0600000101010101" pitchFamily="50" charset="-127"/>
                        <a:ea typeface="나눔스퀘어_ac ExtraBold" panose="020B0600000101010101" pitchFamily="50" charset="-127"/>
                        <a:sym typeface="Wingdings" panose="05000000000000000000" pitchFamily="2" charset="2"/>
                      </a:rPr>
                      <a:t> Winning ticket</a:t>
                    </a:r>
                    <a:endParaRPr lang="en-US" altLang="ko-KR" sz="1400">
                      <a:latin typeface="나눔스퀘어_ac ExtraBold" panose="020B0600000101010101" pitchFamily="50" charset="-127"/>
                      <a:ea typeface="나눔스퀘어_ac ExtraBold" panose="020B0600000101010101" pitchFamily="50" charset="-127"/>
                    </a:endParaRPr>
                  </a:p>
                </p:txBody>
              </p:sp>
            </mc:Choice>
            <mc:Fallback xmlns="">
              <p:sp>
                <p:nvSpPr>
                  <p:cNvPr id="33" name="TextBox 32">
                    <a:extLst>
                      <a:ext uri="{FF2B5EF4-FFF2-40B4-BE49-F238E27FC236}">
                        <a16:creationId xmlns:a16="http://schemas.microsoft.com/office/drawing/2014/main" id="{A24BD1EB-E3B0-3C85-D56C-0A64560589A9}"/>
                      </a:ext>
                    </a:extLst>
                  </p:cNvPr>
                  <p:cNvSpPr txBox="1">
                    <a:spLocks noRot="1" noChangeAspect="1" noMove="1" noResize="1" noEditPoints="1" noAdjustHandles="1" noChangeArrowheads="1" noChangeShapeType="1" noTextEdit="1"/>
                  </p:cNvSpPr>
                  <p:nvPr/>
                </p:nvSpPr>
                <p:spPr>
                  <a:xfrm>
                    <a:off x="9249295" y="5113865"/>
                    <a:ext cx="2004289" cy="954107"/>
                  </a:xfrm>
                  <a:prstGeom prst="rect">
                    <a:avLst/>
                  </a:prstGeom>
                  <a:blipFill>
                    <a:blip r:embed="rId10"/>
                    <a:stretch>
                      <a:fillRect l="-912" t="-1274" b="-5732"/>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8549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808A9ECC-C814-390B-D58E-0A412FD3BB55}"/>
              </a:ext>
            </a:extLst>
          </p:cNvPr>
          <p:cNvSpPr/>
          <p:nvPr/>
        </p:nvSpPr>
        <p:spPr>
          <a:xfrm>
            <a:off x="0" y="0"/>
            <a:ext cx="12192000" cy="687294"/>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그림 5">
            <a:extLst>
              <a:ext uri="{FF2B5EF4-FFF2-40B4-BE49-F238E27FC236}">
                <a16:creationId xmlns:a16="http://schemas.microsoft.com/office/drawing/2014/main" id="{789EF930-BB90-4069-9B72-E5D339065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6465455"/>
            <a:ext cx="2037309" cy="281616"/>
          </a:xfrm>
          <a:prstGeom prst="rect">
            <a:avLst/>
          </a:prstGeom>
        </p:spPr>
      </p:pic>
      <p:sp>
        <p:nvSpPr>
          <p:cNvPr id="11" name="TextBox 10">
            <a:extLst>
              <a:ext uri="{FF2B5EF4-FFF2-40B4-BE49-F238E27FC236}">
                <a16:creationId xmlns:a16="http://schemas.microsoft.com/office/drawing/2014/main" id="{3BDD06B8-281D-4144-AC1C-6A4B22704CB0}"/>
              </a:ext>
            </a:extLst>
          </p:cNvPr>
          <p:cNvSpPr txBox="1"/>
          <p:nvPr/>
        </p:nvSpPr>
        <p:spPr>
          <a:xfrm>
            <a:off x="10251440" y="136525"/>
            <a:ext cx="1723111" cy="400110"/>
          </a:xfrm>
          <a:prstGeom prst="rect">
            <a:avLst/>
          </a:prstGeom>
          <a:noFill/>
          <a:ln w="38100">
            <a:solidFill>
              <a:schemeClr val="bg1"/>
            </a:solidFill>
          </a:ln>
        </p:spPr>
        <p:txBody>
          <a:bodyPr wrap="square" rtlCol="0">
            <a:spAutoFit/>
          </a:bodyPr>
          <a:lstStyle/>
          <a:p>
            <a:pPr algn="ctr"/>
            <a:r>
              <a:rPr lang="en-US" altLang="ko-KR" sz="2000" b="1">
                <a:solidFill>
                  <a:schemeClr val="bg1"/>
                </a:solidFill>
                <a:latin typeface="나눔스퀘어라운드 Bold" panose="020B0600000101010101" pitchFamily="50" charset="-127"/>
                <a:ea typeface="나눔스퀘어라운드 Bold" panose="020B0600000101010101" pitchFamily="50" charset="-127"/>
              </a:rPr>
              <a:t>Experiments</a:t>
            </a:r>
            <a:endParaRPr lang="ko-KR" altLang="en-US" sz="14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16" name="TextBox 15">
            <a:extLst>
              <a:ext uri="{FF2B5EF4-FFF2-40B4-BE49-F238E27FC236}">
                <a16:creationId xmlns:a16="http://schemas.microsoft.com/office/drawing/2014/main" id="{BCF6657A-74AF-4AE3-B409-4959D86C5D93}"/>
              </a:ext>
            </a:extLst>
          </p:cNvPr>
          <p:cNvSpPr txBox="1"/>
          <p:nvPr/>
        </p:nvSpPr>
        <p:spPr>
          <a:xfrm>
            <a:off x="140388" y="99286"/>
            <a:ext cx="8907097" cy="461665"/>
          </a:xfrm>
          <a:prstGeom prst="rect">
            <a:avLst/>
          </a:prstGeom>
          <a:noFill/>
        </p:spPr>
        <p:txBody>
          <a:bodyPr wrap="square" rtlCol="0">
            <a:spAutoFit/>
          </a:bodyPr>
          <a:lstStyle/>
          <a:p>
            <a:r>
              <a:rPr lang="en-US" altLang="ko-KR" sz="2400" b="1">
                <a:solidFill>
                  <a:schemeClr val="bg1"/>
                </a:solidFill>
                <a:latin typeface="나눔스퀘어라운드 Bold" panose="020B0600000101010101" pitchFamily="50" charset="-127"/>
                <a:ea typeface="나눔스퀘어라운드 Bold" panose="020B0600000101010101" pitchFamily="50" charset="-127"/>
              </a:rPr>
              <a:t>Identifying Winning Tickets</a:t>
            </a:r>
            <a:endParaRPr lang="ko-KR" altLang="en-US" sz="1600" b="1">
              <a:solidFill>
                <a:schemeClr val="bg1"/>
              </a:solidFill>
              <a:latin typeface="나눔스퀘어라운드 Bold" panose="020B0600000101010101" pitchFamily="50" charset="-127"/>
              <a:ea typeface="나눔스퀘어라운드 Bold" panose="020B0600000101010101" pitchFamily="50" charset="-127"/>
            </a:endParaRPr>
          </a:p>
        </p:txBody>
      </p:sp>
      <p:sp>
        <p:nvSpPr>
          <p:cNvPr id="3" name="슬라이드 번호 개체 틀 2">
            <a:extLst>
              <a:ext uri="{FF2B5EF4-FFF2-40B4-BE49-F238E27FC236}">
                <a16:creationId xmlns:a16="http://schemas.microsoft.com/office/drawing/2014/main" id="{ED4E3AB2-6B8F-3A38-3E8A-713EBFBFA859}"/>
              </a:ext>
            </a:extLst>
          </p:cNvPr>
          <p:cNvSpPr>
            <a:spLocks noGrp="1"/>
          </p:cNvSpPr>
          <p:nvPr>
            <p:ph type="sldNum" sz="quarter" idx="12"/>
          </p:nvPr>
        </p:nvSpPr>
        <p:spPr/>
        <p:txBody>
          <a:bodyPr/>
          <a:lstStyle/>
          <a:p>
            <a:fld id="{90255E59-19A8-4633-A2BA-66587D597684}" type="slidenum">
              <a:rPr lang="ko-KR" altLang="en-US" smtClean="0"/>
              <a:t>9</a:t>
            </a:fld>
            <a:endParaRPr lang="ko-KR" altLang="en-US"/>
          </a:p>
        </p:txBody>
      </p:sp>
      <p:sp>
        <p:nvSpPr>
          <p:cNvPr id="12" name="TextBox 11">
            <a:extLst>
              <a:ext uri="{FF2B5EF4-FFF2-40B4-BE49-F238E27FC236}">
                <a16:creationId xmlns:a16="http://schemas.microsoft.com/office/drawing/2014/main" id="{FF7582E3-D281-4D99-CC72-7E0695192F89}"/>
              </a:ext>
            </a:extLst>
          </p:cNvPr>
          <p:cNvSpPr txBox="1"/>
          <p:nvPr/>
        </p:nvSpPr>
        <p:spPr>
          <a:xfrm>
            <a:off x="468697" y="1005471"/>
            <a:ext cx="11505854" cy="369332"/>
          </a:xfrm>
          <a:prstGeom prst="rect">
            <a:avLst/>
          </a:prstGeom>
          <a:noFill/>
        </p:spPr>
        <p:txBody>
          <a:bodyPr wrap="square" rtlCol="0">
            <a:spAutoFit/>
          </a:bodyPr>
          <a:lstStyle/>
          <a:p>
            <a:r>
              <a:rPr lang="en-US" altLang="ko-KR">
                <a:latin typeface="나눔스퀘어라운드 Bold" panose="020B0600000101010101" pitchFamily="50" charset="-127"/>
                <a:ea typeface="나눔스퀘어라운드 Bold" panose="020B0600000101010101" pitchFamily="50" charset="-127"/>
              </a:rPr>
              <a:t>Experiments for finding winning tickets</a:t>
            </a:r>
            <a:endParaRPr lang="ko-KR" altLang="en-US" sz="1200" b="1">
              <a:solidFill>
                <a:srgbClr val="C7005A"/>
              </a:solidFill>
              <a:latin typeface="나눔스퀘어라운드 Bold" panose="020B0600000101010101" pitchFamily="50" charset="-127"/>
              <a:ea typeface="나눔스퀘어라운드 Bold" panose="020B0600000101010101" pitchFamily="50" charset="-127"/>
            </a:endParaRPr>
          </a:p>
        </p:txBody>
      </p:sp>
      <p:sp>
        <p:nvSpPr>
          <p:cNvPr id="13" name="직사각형 12">
            <a:extLst>
              <a:ext uri="{FF2B5EF4-FFF2-40B4-BE49-F238E27FC236}">
                <a16:creationId xmlns:a16="http://schemas.microsoft.com/office/drawing/2014/main" id="{F2EA4FD8-EB7A-4172-1216-33DC129772B5}"/>
              </a:ext>
            </a:extLst>
          </p:cNvPr>
          <p:cNvSpPr/>
          <p:nvPr/>
        </p:nvSpPr>
        <p:spPr>
          <a:xfrm>
            <a:off x="277655" y="1094594"/>
            <a:ext cx="154120" cy="155867"/>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0F46BC8F-FC97-4031-10B5-5D84ED016AD6}"/>
              </a:ext>
            </a:extLst>
          </p:cNvPr>
          <p:cNvSpPr txBox="1"/>
          <p:nvPr/>
        </p:nvSpPr>
        <p:spPr>
          <a:xfrm>
            <a:off x="468697" y="1439911"/>
            <a:ext cx="6680248" cy="923330"/>
          </a:xfrm>
          <a:prstGeom prst="rect">
            <a:avLst/>
          </a:prstGeom>
          <a:noFill/>
        </p:spPr>
        <p:txBody>
          <a:bodyPr wrap="square" rtlCol="0">
            <a:spAutoFit/>
          </a:bodyPr>
          <a:lstStyle/>
          <a:p>
            <a:pPr marL="342900" indent="-342900">
              <a:buAutoNum type="arabicPeriod"/>
            </a:pPr>
            <a:r>
              <a:rPr lang="en-US" altLang="ko-KR">
                <a:latin typeface="나눔스퀘어라운드 Bold" panose="020B0600000101010101" pitchFamily="50" charset="-127"/>
                <a:ea typeface="나눔스퀘어라운드 Bold" panose="020B0600000101010101" pitchFamily="50" charset="-127"/>
              </a:rPr>
              <a:t>Winning Tickets in Fully-connected network</a:t>
            </a:r>
            <a:endParaRPr lang="en-US" altLang="ko-KR" sz="1200" b="1">
              <a:solidFill>
                <a:srgbClr val="C7005A"/>
              </a:solidFill>
              <a:latin typeface="나눔스퀘어라운드 Bold" panose="020B0600000101010101" pitchFamily="50" charset="-127"/>
              <a:ea typeface="나눔스퀘어라운드 Bold" panose="020B0600000101010101" pitchFamily="50" charset="-127"/>
            </a:endParaRPr>
          </a:p>
          <a:p>
            <a:pPr marL="342900" indent="-342900">
              <a:buAutoNum type="arabicPeriod"/>
            </a:pPr>
            <a:r>
              <a:rPr lang="en-US" altLang="ko-KR">
                <a:latin typeface="나눔스퀘어라운드 Bold" panose="020B0600000101010101" pitchFamily="50" charset="-127"/>
                <a:ea typeface="나눔스퀘어라운드 Bold" panose="020B0600000101010101" pitchFamily="50" charset="-127"/>
              </a:rPr>
              <a:t>Winning Tickets in Simple Convolution Network</a:t>
            </a:r>
          </a:p>
          <a:p>
            <a:pPr marL="342900" indent="-342900">
              <a:buAutoNum type="arabicPeriod"/>
            </a:pPr>
            <a:r>
              <a:rPr lang="en-US" altLang="ko-KR">
                <a:latin typeface="나눔스퀘어라운드 Bold" panose="020B0600000101010101" pitchFamily="50" charset="-127"/>
                <a:ea typeface="나눔스퀘어라운드 Bold" panose="020B0600000101010101" pitchFamily="50" charset="-127"/>
              </a:rPr>
              <a:t>Winning Tickets in Deep Convolution Network</a:t>
            </a:r>
          </a:p>
        </p:txBody>
      </p:sp>
      <p:pic>
        <p:nvPicPr>
          <p:cNvPr id="4" name="그림 3">
            <a:extLst>
              <a:ext uri="{FF2B5EF4-FFF2-40B4-BE49-F238E27FC236}">
                <a16:creationId xmlns:a16="http://schemas.microsoft.com/office/drawing/2014/main" id="{9F798D82-690E-C95D-A86B-1535FAFB9B63}"/>
              </a:ext>
            </a:extLst>
          </p:cNvPr>
          <p:cNvPicPr>
            <a:picLocks noChangeAspect="1"/>
          </p:cNvPicPr>
          <p:nvPr/>
        </p:nvPicPr>
        <p:blipFill>
          <a:blip r:embed="rId4"/>
          <a:stretch>
            <a:fillRect/>
          </a:stretch>
        </p:blipFill>
        <p:spPr>
          <a:xfrm>
            <a:off x="1442830" y="2602699"/>
            <a:ext cx="9557588" cy="2965887"/>
          </a:xfrm>
          <a:prstGeom prst="rect">
            <a:avLst/>
          </a:prstGeom>
        </p:spPr>
      </p:pic>
      <p:sp>
        <p:nvSpPr>
          <p:cNvPr id="25" name="TextBox 24">
            <a:extLst>
              <a:ext uri="{FF2B5EF4-FFF2-40B4-BE49-F238E27FC236}">
                <a16:creationId xmlns:a16="http://schemas.microsoft.com/office/drawing/2014/main" id="{FE38623C-2039-7BA8-F544-DEC84A45F5F4}"/>
              </a:ext>
            </a:extLst>
          </p:cNvPr>
          <p:cNvSpPr txBox="1"/>
          <p:nvPr/>
        </p:nvSpPr>
        <p:spPr>
          <a:xfrm>
            <a:off x="4338536" y="5627287"/>
            <a:ext cx="3766175" cy="307777"/>
          </a:xfrm>
          <a:prstGeom prst="rect">
            <a:avLst/>
          </a:prstGeom>
          <a:noFill/>
        </p:spPr>
        <p:txBody>
          <a:bodyPr wrap="square" rtlCol="0">
            <a:spAutoFit/>
          </a:bodyPr>
          <a:lstStyle/>
          <a:p>
            <a:r>
              <a:rPr lang="en-US" altLang="ko-KR" sz="1400">
                <a:latin typeface="나눔스퀘어라운드 Bold" panose="020B0600000101010101" pitchFamily="50" charset="-127"/>
                <a:ea typeface="나눔스퀘어라운드 Bold" panose="020B0600000101010101" pitchFamily="50" charset="-127"/>
              </a:rPr>
              <a:t>Figure. Architectures tested in this paper</a:t>
            </a:r>
          </a:p>
        </p:txBody>
      </p:sp>
    </p:spTree>
    <p:extLst>
      <p:ext uri="{BB962C8B-B14F-4D97-AF65-F5344CB8AC3E}">
        <p14:creationId xmlns:p14="http://schemas.microsoft.com/office/powerpoint/2010/main" val="416482895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D11ACB86F08AF545A63E8FDC6926E11E" ma:contentTypeVersion="10" ma:contentTypeDescription="새 문서를 만듭니다." ma:contentTypeScope="" ma:versionID="1385d8e033a7e811ca83c7f8dce35021">
  <xsd:schema xmlns:xsd="http://www.w3.org/2001/XMLSchema" xmlns:xs="http://www.w3.org/2001/XMLSchema" xmlns:p="http://schemas.microsoft.com/office/2006/metadata/properties" xmlns:ns3="2beea6ea-b832-4a9a-ac38-57cd6b48de24" xmlns:ns4="4d222678-f081-4791-8c78-a3b2f56b4cf5" targetNamespace="http://schemas.microsoft.com/office/2006/metadata/properties" ma:root="true" ma:fieldsID="4f0e1e88b9e621571f7bf0c04f63bb95" ns3:_="" ns4:_="">
    <xsd:import namespace="2beea6ea-b832-4a9a-ac38-57cd6b48de24"/>
    <xsd:import namespace="4d222678-f081-4791-8c78-a3b2f56b4cf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ea6ea-b832-4a9a-ac38-57cd6b48d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222678-f081-4791-8c78-a3b2f56b4cf5" elementFormDefault="qualified">
    <xsd:import namespace="http://schemas.microsoft.com/office/2006/documentManagement/types"/>
    <xsd:import namespace="http://schemas.microsoft.com/office/infopath/2007/PartnerControls"/>
    <xsd:element name="SharedWithUsers" ma:index="10"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세부 정보 공유" ma:internalName="SharedWithDetails" ma:readOnly="true">
      <xsd:simpleType>
        <xsd:restriction base="dms:Note">
          <xsd:maxLength value="255"/>
        </xsd:restriction>
      </xsd:simpleType>
    </xsd:element>
    <xsd:element name="SharingHintHash" ma:index="12" nillable="true" ma:displayName="힌트 해시 공유"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FFE56B-919E-49A9-A1B9-0BAE030A8512}">
  <ds:schemaRefs>
    <ds:schemaRef ds:uri="2beea6ea-b832-4a9a-ac38-57cd6b48de24"/>
    <ds:schemaRef ds:uri="4d222678-f081-4791-8c78-a3b2f56b4c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5AA0E0-60B1-4E88-A8C1-EE08894C2D82}">
  <ds:schemaRefs>
    <ds:schemaRef ds:uri="2beea6ea-b832-4a9a-ac38-57cd6b48de24"/>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4d222678-f081-4791-8c78-a3b2f56b4cf5"/>
    <ds:schemaRef ds:uri="http://schemas.microsoft.com/office/2006/metadata/properties"/>
  </ds:schemaRefs>
</ds:datastoreItem>
</file>

<file path=customXml/itemProps3.xml><?xml version="1.0" encoding="utf-8"?>
<ds:datastoreItem xmlns:ds="http://schemas.openxmlformats.org/officeDocument/2006/customXml" ds:itemID="{5D58F05B-A640-49DE-A28C-668AB2612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2214</Words>
  <Application>Microsoft Office PowerPoint</Application>
  <PresentationFormat>Widescreen</PresentationFormat>
  <Paragraphs>197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맑은 고딕</vt:lpstr>
      <vt:lpstr>나눔스퀘어_ac ExtraBold</vt:lpstr>
      <vt:lpstr>나눔스퀘어라운드 Bold</vt:lpstr>
      <vt:lpstr>나눔스퀘어라운드 ExtraBold</vt:lpstr>
      <vt:lpstr>Arial</vt:lpstr>
      <vt:lpstr>Cambria Math</vt:lpstr>
      <vt:lpstr>Source Sans Pro</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우병주(컴퓨터공학과)</dc:creator>
  <cp:lastModifiedBy>박태규 (컴퓨터공학과)</cp:lastModifiedBy>
  <cp:revision>2</cp:revision>
  <dcterms:created xsi:type="dcterms:W3CDTF">2021-07-08T09:11:55Z</dcterms:created>
  <dcterms:modified xsi:type="dcterms:W3CDTF">2022-05-11T01:25:14Z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0x010100D11ACB86F08AF545A63E8FDC6926E11E</vt:lpwstr>
  </property>
</Properties>
</file>