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1" r:id="rId6"/>
    <p:sldId id="260" r:id="rId7"/>
    <p:sldId id="262" r:id="rId8"/>
    <p:sldId id="267" r:id="rId9"/>
    <p:sldId id="263" r:id="rId10"/>
    <p:sldId id="265" r:id="rId11"/>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88348" autoAdjust="0"/>
  </p:normalViewPr>
  <p:slideViewPr>
    <p:cSldViewPr snapToGrid="0" showGuides="1">
      <p:cViewPr varScale="1">
        <p:scale>
          <a:sx n="140" d="100"/>
          <a:sy n="140" d="100"/>
        </p:scale>
        <p:origin x="1026"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B3B40-D313-425A-AE2F-51C1403F84E2}" type="datetimeFigureOut">
              <a:rPr lang="ko-KR" altLang="en-US" smtClean="0"/>
              <a:t>2022-05-18</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69E302-308D-441B-AC57-46C21E06ACEB}" type="slidenum">
              <a:rPr lang="ko-KR" altLang="en-US" smtClean="0"/>
              <a:t>‹#›</a:t>
            </a:fld>
            <a:endParaRPr lang="ko-KR" altLang="en-US"/>
          </a:p>
        </p:txBody>
      </p:sp>
    </p:spTree>
    <p:extLst>
      <p:ext uri="{BB962C8B-B14F-4D97-AF65-F5344CB8AC3E}">
        <p14:creationId xmlns:p14="http://schemas.microsoft.com/office/powerpoint/2010/main" val="2540544367"/>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Hello, my name is Jinhwan Seo who will deliver presentation of </a:t>
            </a:r>
            <a:r>
              <a:rPr lang="en-US" altLang="ko-KR" dirty="0" err="1"/>
              <a:t>LassoNet</a:t>
            </a:r>
            <a:r>
              <a:rPr lang="en-US" altLang="ko-KR" dirty="0"/>
              <a:t>: Neural Network with Feature Sparsity today.</a:t>
            </a:r>
          </a:p>
        </p:txBody>
      </p:sp>
      <p:sp>
        <p:nvSpPr>
          <p:cNvPr id="4" name="슬라이드 번호 개체 틀 3"/>
          <p:cNvSpPr>
            <a:spLocks noGrp="1"/>
          </p:cNvSpPr>
          <p:nvPr>
            <p:ph type="sldNum" sz="quarter" idx="5"/>
          </p:nvPr>
        </p:nvSpPr>
        <p:spPr/>
        <p:txBody>
          <a:bodyPr/>
          <a:lstStyle/>
          <a:p>
            <a:fld id="{F569E302-308D-441B-AC57-46C21E06ACEB}" type="slidenum">
              <a:rPr lang="ko-KR" altLang="en-US" smtClean="0"/>
              <a:t>1</a:t>
            </a:fld>
            <a:endParaRPr lang="ko-KR" altLang="en-US"/>
          </a:p>
        </p:txBody>
      </p:sp>
    </p:spTree>
    <p:extLst>
      <p:ext uri="{BB962C8B-B14F-4D97-AF65-F5344CB8AC3E}">
        <p14:creationId xmlns:p14="http://schemas.microsoft.com/office/powerpoint/2010/main" val="2062918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Let me briefly introduce key ideas of this paper</a:t>
            </a:r>
          </a:p>
          <a:p>
            <a:r>
              <a:rPr lang="en-US" altLang="ko-KR" dirty="0"/>
              <a:t>They introduce </a:t>
            </a:r>
            <a:r>
              <a:rPr lang="en-US" altLang="ko-KR" dirty="0" err="1"/>
              <a:t>LassoNet</a:t>
            </a:r>
            <a:r>
              <a:rPr lang="en-US" altLang="ko-KR" dirty="0"/>
              <a:t> that performs global feature selection on neural network which is generally formulated as non-linearity functions.</a:t>
            </a:r>
          </a:p>
          <a:p>
            <a:r>
              <a:rPr lang="en-US" altLang="ko-KR" dirty="0"/>
              <a:t>The method achieves feature sparsity on neural network by extending lasso regression.</a:t>
            </a:r>
          </a:p>
          <a:p>
            <a:r>
              <a:rPr lang="en-US" altLang="ko-KR" dirty="0"/>
              <a:t>As a result, some qualitative results show us that </a:t>
            </a:r>
            <a:r>
              <a:rPr lang="en-US" altLang="ko-KR" dirty="0" err="1"/>
              <a:t>LassoNet</a:t>
            </a:r>
            <a:r>
              <a:rPr lang="en-US" altLang="ko-KR" dirty="0"/>
              <a:t> successfully select the most informative pixels on MNIST dataset.</a:t>
            </a:r>
            <a:endParaRPr lang="ko-KR" altLang="en-US" dirty="0"/>
          </a:p>
        </p:txBody>
      </p:sp>
      <p:sp>
        <p:nvSpPr>
          <p:cNvPr id="4" name="슬라이드 번호 개체 틀 3"/>
          <p:cNvSpPr>
            <a:spLocks noGrp="1"/>
          </p:cNvSpPr>
          <p:nvPr>
            <p:ph type="sldNum" sz="quarter" idx="5"/>
          </p:nvPr>
        </p:nvSpPr>
        <p:spPr/>
        <p:txBody>
          <a:bodyPr/>
          <a:lstStyle/>
          <a:p>
            <a:fld id="{F569E302-308D-441B-AC57-46C21E06ACEB}" type="slidenum">
              <a:rPr lang="ko-KR" altLang="en-US" smtClean="0"/>
              <a:t>2</a:t>
            </a:fld>
            <a:endParaRPr lang="ko-KR" altLang="en-US"/>
          </a:p>
        </p:txBody>
      </p:sp>
    </p:spTree>
    <p:extLst>
      <p:ext uri="{BB962C8B-B14F-4D97-AF65-F5344CB8AC3E}">
        <p14:creationId xmlns:p14="http://schemas.microsoft.com/office/powerpoint/2010/main" val="443882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The overall architecture of </a:t>
            </a:r>
            <a:r>
              <a:rPr lang="en-US" altLang="ko-KR" dirty="0" err="1"/>
              <a:t>LassoNet</a:t>
            </a:r>
            <a:r>
              <a:rPr lang="en-US" altLang="ko-KR" dirty="0"/>
              <a:t> is shown as like this.</a:t>
            </a:r>
          </a:p>
          <a:p>
            <a:r>
              <a:rPr lang="en-US" altLang="ko-KR" dirty="0"/>
              <a:t>Residual feed forward network can be written as F. with the linear function theta(transpose) x which indicate green part on the picture and the feed forward network f with parameter W. and x is input data.</a:t>
            </a:r>
          </a:p>
          <a:p>
            <a:r>
              <a:rPr lang="en-US" altLang="ko-KR" dirty="0"/>
              <a:t>The first hidden layer of arbitrary architecture is the one that the method focus on for selecting features from input not inside of the network.</a:t>
            </a:r>
          </a:p>
        </p:txBody>
      </p:sp>
      <p:sp>
        <p:nvSpPr>
          <p:cNvPr id="4" name="슬라이드 번호 개체 틀 3"/>
          <p:cNvSpPr>
            <a:spLocks noGrp="1"/>
          </p:cNvSpPr>
          <p:nvPr>
            <p:ph type="sldNum" sz="quarter" idx="5"/>
          </p:nvPr>
        </p:nvSpPr>
        <p:spPr/>
        <p:txBody>
          <a:bodyPr/>
          <a:lstStyle/>
          <a:p>
            <a:fld id="{F569E302-308D-441B-AC57-46C21E06ACEB}" type="slidenum">
              <a:rPr lang="ko-KR" altLang="en-US" smtClean="0"/>
              <a:t>3</a:t>
            </a:fld>
            <a:endParaRPr lang="ko-KR" altLang="en-US"/>
          </a:p>
        </p:txBody>
      </p:sp>
    </p:spTree>
    <p:extLst>
      <p:ext uri="{BB962C8B-B14F-4D97-AF65-F5344CB8AC3E}">
        <p14:creationId xmlns:p14="http://schemas.microsoft.com/office/powerpoint/2010/main" val="230334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Here is a loss with respect to the parameter theta and W.</a:t>
            </a:r>
          </a:p>
          <a:p>
            <a:r>
              <a:rPr lang="en-US" altLang="ko-KR" dirty="0"/>
              <a:t>Then, We want to minimize this loss with the l1 norm penalty of linear component theta. Non-linear component W is constrained by theta with coefficient M.</a:t>
            </a:r>
          </a:p>
          <a:p>
            <a:r>
              <a:rPr lang="en-US" altLang="ko-KR" dirty="0"/>
              <a:t>Here the superscript (1) denotes the first layer of neural network</a:t>
            </a:r>
          </a:p>
          <a:p>
            <a:r>
              <a:rPr lang="en-US" altLang="ko-KR" dirty="0"/>
              <a:t>To make sure that the entire model is sparse, we give a constraint on non-linear coefficient which is neural network part by linear component theta.</a:t>
            </a:r>
          </a:p>
        </p:txBody>
      </p:sp>
      <p:sp>
        <p:nvSpPr>
          <p:cNvPr id="4" name="슬라이드 번호 개체 틀 3"/>
          <p:cNvSpPr>
            <a:spLocks noGrp="1"/>
          </p:cNvSpPr>
          <p:nvPr>
            <p:ph type="sldNum" sz="quarter" idx="5"/>
          </p:nvPr>
        </p:nvSpPr>
        <p:spPr/>
        <p:txBody>
          <a:bodyPr/>
          <a:lstStyle/>
          <a:p>
            <a:fld id="{F569E302-308D-441B-AC57-46C21E06ACEB}" type="slidenum">
              <a:rPr lang="ko-KR" altLang="en-US" smtClean="0"/>
              <a:t>4</a:t>
            </a:fld>
            <a:endParaRPr lang="ko-KR" altLang="en-US"/>
          </a:p>
        </p:txBody>
      </p:sp>
    </p:spTree>
    <p:extLst>
      <p:ext uri="{BB962C8B-B14F-4D97-AF65-F5344CB8AC3E}">
        <p14:creationId xmlns:p14="http://schemas.microsoft.com/office/powerpoint/2010/main" val="3537504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We can see that the parameter W which involves every single input feature according to the relative effective importance. Then the weight set to be zero as soon as the linear component become 0.</a:t>
            </a:r>
          </a:p>
          <a:p>
            <a:r>
              <a:rPr lang="en-US" altLang="ko-KR" dirty="0"/>
              <a:t>the j-</a:t>
            </a:r>
            <a:r>
              <a:rPr lang="en-US" altLang="ko-KR" dirty="0" err="1"/>
              <a:t>th</a:t>
            </a:r>
            <a:r>
              <a:rPr lang="en-US" altLang="ko-KR" dirty="0"/>
              <a:t> feature can be inactive without the penalty on W.</a:t>
            </a:r>
          </a:p>
          <a:p>
            <a:r>
              <a:rPr lang="en-US" altLang="ko-KR" dirty="0"/>
              <a:t>When the coefficient M become 0, the formulation is exactly same as original lasso</a:t>
            </a:r>
          </a:p>
          <a:p>
            <a:r>
              <a:rPr lang="en-US" altLang="ko-KR" dirty="0"/>
              <a:t>In opposite case when M goes infinity, it becomes standard neural network with l1 penalty on the first layer.</a:t>
            </a:r>
          </a:p>
        </p:txBody>
      </p:sp>
      <p:sp>
        <p:nvSpPr>
          <p:cNvPr id="4" name="슬라이드 번호 개체 틀 3"/>
          <p:cNvSpPr>
            <a:spLocks noGrp="1"/>
          </p:cNvSpPr>
          <p:nvPr>
            <p:ph type="sldNum" sz="quarter" idx="5"/>
          </p:nvPr>
        </p:nvSpPr>
        <p:spPr/>
        <p:txBody>
          <a:bodyPr/>
          <a:lstStyle/>
          <a:p>
            <a:fld id="{F569E302-308D-441B-AC57-46C21E06ACEB}" type="slidenum">
              <a:rPr lang="ko-KR" altLang="en-US" smtClean="0"/>
              <a:t>5</a:t>
            </a:fld>
            <a:endParaRPr lang="ko-KR" altLang="en-US"/>
          </a:p>
        </p:txBody>
      </p:sp>
    </p:spTree>
    <p:extLst>
      <p:ext uri="{BB962C8B-B14F-4D97-AF65-F5344CB8AC3E}">
        <p14:creationId xmlns:p14="http://schemas.microsoft.com/office/powerpoint/2010/main" val="169542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The author introduce two hyperparameter to make </a:t>
            </a:r>
            <a:r>
              <a:rPr lang="en-US" altLang="ko-KR" dirty="0" err="1"/>
              <a:t>LassoNet</a:t>
            </a:r>
            <a:r>
              <a:rPr lang="en-US" altLang="ko-KR" dirty="0"/>
              <a:t> success.</a:t>
            </a:r>
          </a:p>
          <a:p>
            <a:r>
              <a:rPr lang="en-US" altLang="ko-KR" dirty="0"/>
              <a:t>Lambda is l1 norm penalty coefficient, which controls complexity of model.</a:t>
            </a:r>
          </a:p>
          <a:p>
            <a:r>
              <a:rPr lang="en-US" altLang="ko-KR" dirty="0"/>
              <a:t>Higher value of lambda encourage sparser model.</a:t>
            </a:r>
          </a:p>
          <a:p>
            <a:r>
              <a:rPr lang="en-US" altLang="ko-KR" dirty="0"/>
              <a:t>The coefficient M controls relative strength of linear and non linear components.</a:t>
            </a:r>
            <a:endParaRPr lang="ko-KR" altLang="en-US" dirty="0"/>
          </a:p>
        </p:txBody>
      </p:sp>
      <p:sp>
        <p:nvSpPr>
          <p:cNvPr id="4" name="슬라이드 번호 개체 틀 3"/>
          <p:cNvSpPr>
            <a:spLocks noGrp="1"/>
          </p:cNvSpPr>
          <p:nvPr>
            <p:ph type="sldNum" sz="quarter" idx="5"/>
          </p:nvPr>
        </p:nvSpPr>
        <p:spPr/>
        <p:txBody>
          <a:bodyPr/>
          <a:lstStyle/>
          <a:p>
            <a:fld id="{F569E302-308D-441B-AC57-46C21E06ACEB}" type="slidenum">
              <a:rPr lang="ko-KR" altLang="en-US" smtClean="0"/>
              <a:t>6</a:t>
            </a:fld>
            <a:endParaRPr lang="ko-KR" altLang="en-US"/>
          </a:p>
        </p:txBody>
      </p:sp>
    </p:spTree>
    <p:extLst>
      <p:ext uri="{BB962C8B-B14F-4D97-AF65-F5344CB8AC3E}">
        <p14:creationId xmlns:p14="http://schemas.microsoft.com/office/powerpoint/2010/main" val="3605109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Here is the training algorithm of </a:t>
            </a:r>
            <a:r>
              <a:rPr lang="en-US" altLang="ko-KR" dirty="0" err="1"/>
              <a:t>LassoNet</a:t>
            </a:r>
            <a:r>
              <a:rPr lang="en-US" altLang="ko-KR" dirty="0"/>
              <a:t>.</a:t>
            </a:r>
          </a:p>
          <a:p>
            <a:r>
              <a:rPr lang="en-US" altLang="ko-KR" dirty="0"/>
              <a:t>As we can see here, we increase the lambda path that is we regularize model more dense-to-sparse</a:t>
            </a:r>
            <a:endParaRPr lang="ko-KR" altLang="en-US" dirty="0"/>
          </a:p>
        </p:txBody>
      </p:sp>
      <p:sp>
        <p:nvSpPr>
          <p:cNvPr id="4" name="슬라이드 번호 개체 틀 3"/>
          <p:cNvSpPr>
            <a:spLocks noGrp="1"/>
          </p:cNvSpPr>
          <p:nvPr>
            <p:ph type="sldNum" sz="quarter" idx="5"/>
          </p:nvPr>
        </p:nvSpPr>
        <p:spPr/>
        <p:txBody>
          <a:bodyPr/>
          <a:lstStyle/>
          <a:p>
            <a:fld id="{F569E302-308D-441B-AC57-46C21E06ACEB}" type="slidenum">
              <a:rPr lang="ko-KR" altLang="en-US" smtClean="0"/>
              <a:t>7</a:t>
            </a:fld>
            <a:endParaRPr lang="ko-KR" altLang="en-US"/>
          </a:p>
        </p:txBody>
      </p:sp>
    </p:spTree>
    <p:extLst>
      <p:ext uri="{BB962C8B-B14F-4D97-AF65-F5344CB8AC3E}">
        <p14:creationId xmlns:p14="http://schemas.microsoft.com/office/powerpoint/2010/main" val="1514526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Figure 1 shows the result of </a:t>
            </a:r>
            <a:r>
              <a:rPr lang="en-US" altLang="ko-KR" dirty="0" err="1"/>
              <a:t>LassoNet</a:t>
            </a:r>
            <a:r>
              <a:rPr lang="en-US" altLang="ko-KR" dirty="0"/>
              <a:t> to select informative pixels. The graph is the classification accuracy by the number of selected features. 3 samples from the model with 84, 110 and 158 features out of 784 features.</a:t>
            </a:r>
          </a:p>
          <a:p>
            <a:r>
              <a:rPr lang="en-US" altLang="ko-KR" dirty="0"/>
              <a:t>Figure 2 compares accuracy on ISOLET dataset with other feature selection methods. </a:t>
            </a:r>
            <a:r>
              <a:rPr lang="en-US" altLang="ko-KR" dirty="0" err="1"/>
              <a:t>LassoNet</a:t>
            </a:r>
            <a:r>
              <a:rPr lang="en-US" altLang="ko-KR" dirty="0"/>
              <a:t> achieves the high accuracy compare with other methods.</a:t>
            </a:r>
          </a:p>
          <a:p>
            <a:r>
              <a:rPr lang="en-US" altLang="ko-KR" dirty="0"/>
              <a:t>Figure 3 shows a trade-off between the number of feature and statistical performance on protein dataset. In this example, the method captures 70% of signals with about 20% of features.</a:t>
            </a:r>
            <a:endParaRPr lang="ko-KR" altLang="en-US" dirty="0"/>
          </a:p>
        </p:txBody>
      </p:sp>
      <p:sp>
        <p:nvSpPr>
          <p:cNvPr id="4" name="슬라이드 번호 개체 틀 3"/>
          <p:cNvSpPr>
            <a:spLocks noGrp="1"/>
          </p:cNvSpPr>
          <p:nvPr>
            <p:ph type="sldNum" sz="quarter" idx="5"/>
          </p:nvPr>
        </p:nvSpPr>
        <p:spPr/>
        <p:txBody>
          <a:bodyPr/>
          <a:lstStyle/>
          <a:p>
            <a:fld id="{F569E302-308D-441B-AC57-46C21E06ACEB}" type="slidenum">
              <a:rPr lang="ko-KR" altLang="en-US" smtClean="0"/>
              <a:t>8</a:t>
            </a:fld>
            <a:endParaRPr lang="ko-KR" altLang="en-US"/>
          </a:p>
        </p:txBody>
      </p:sp>
    </p:spTree>
    <p:extLst>
      <p:ext uri="{BB962C8B-B14F-4D97-AF65-F5344CB8AC3E}">
        <p14:creationId xmlns:p14="http://schemas.microsoft.com/office/powerpoint/2010/main" val="1378627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What I would like to focus is that when we train the classification network model, which part (activation map) is important to classify such target category. We approximately estimate the prediction of localization only trained on classification network using class activation map method.</a:t>
            </a:r>
          </a:p>
          <a:p>
            <a:r>
              <a:rPr lang="en-US" altLang="ko-KR" dirty="0"/>
              <a:t>If we consider the inference time of class activation map, regularized weight of last layer can predict which channel is important for classification. I will analyze the distribution of regularized weight and its corresponding activations.</a:t>
            </a:r>
            <a:endParaRPr lang="ko-KR" altLang="en-US" dirty="0"/>
          </a:p>
        </p:txBody>
      </p:sp>
      <p:sp>
        <p:nvSpPr>
          <p:cNvPr id="4" name="슬라이드 번호 개체 틀 3"/>
          <p:cNvSpPr>
            <a:spLocks noGrp="1"/>
          </p:cNvSpPr>
          <p:nvPr>
            <p:ph type="sldNum" sz="quarter" idx="5"/>
          </p:nvPr>
        </p:nvSpPr>
        <p:spPr/>
        <p:txBody>
          <a:bodyPr/>
          <a:lstStyle/>
          <a:p>
            <a:fld id="{F569E302-308D-441B-AC57-46C21E06ACEB}" type="slidenum">
              <a:rPr lang="ko-KR" altLang="en-US" smtClean="0"/>
              <a:t>9</a:t>
            </a:fld>
            <a:endParaRPr lang="ko-KR" altLang="en-US"/>
          </a:p>
        </p:txBody>
      </p:sp>
    </p:spTree>
    <p:extLst>
      <p:ext uri="{BB962C8B-B14F-4D97-AF65-F5344CB8AC3E}">
        <p14:creationId xmlns:p14="http://schemas.microsoft.com/office/powerpoint/2010/main" val="1690589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17F463D-E632-5C38-911D-A5F41BBCE277}"/>
              </a:ext>
            </a:extLst>
          </p:cNvPr>
          <p:cNvSpPr>
            <a:spLocks noGrp="1"/>
          </p:cNvSpPr>
          <p:nvPr>
            <p:ph type="ctrTitle"/>
          </p:nvPr>
        </p:nvSpPr>
        <p:spPr>
          <a:xfrm>
            <a:off x="1524000" y="1122363"/>
            <a:ext cx="9144000" cy="2387600"/>
          </a:xfrm>
        </p:spPr>
        <p:txBody>
          <a:bodyPr anchor="b"/>
          <a:lstStyle>
            <a:lvl1pPr algn="ctr">
              <a:defRPr sz="6000"/>
            </a:lvl1pPr>
          </a:lstStyle>
          <a:p>
            <a:r>
              <a:rPr lang="ko-KR" altLang="en-US"/>
              <a:t>마스터 제목 스타일 편집</a:t>
            </a:r>
          </a:p>
        </p:txBody>
      </p:sp>
      <p:sp>
        <p:nvSpPr>
          <p:cNvPr id="3" name="부제목 2">
            <a:extLst>
              <a:ext uri="{FF2B5EF4-FFF2-40B4-BE49-F238E27FC236}">
                <a16:creationId xmlns:a16="http://schemas.microsoft.com/office/drawing/2014/main" id="{7C65A907-41F2-2837-553B-59005D87FA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p>
        </p:txBody>
      </p:sp>
      <p:sp>
        <p:nvSpPr>
          <p:cNvPr id="4" name="날짜 개체 틀 3">
            <a:extLst>
              <a:ext uri="{FF2B5EF4-FFF2-40B4-BE49-F238E27FC236}">
                <a16:creationId xmlns:a16="http://schemas.microsoft.com/office/drawing/2014/main" id="{8E3C9569-9527-6710-995F-ADAD07BF4C96}"/>
              </a:ext>
            </a:extLst>
          </p:cNvPr>
          <p:cNvSpPr>
            <a:spLocks noGrp="1"/>
          </p:cNvSpPr>
          <p:nvPr>
            <p:ph type="dt" sz="half" idx="10"/>
          </p:nvPr>
        </p:nvSpPr>
        <p:spPr/>
        <p:txBody>
          <a:bodyPr/>
          <a:lstStyle/>
          <a:p>
            <a:fld id="{CCBCD9E7-7F11-4083-965B-90654438183D}" type="datetimeFigureOut">
              <a:rPr lang="ko-KR" altLang="en-US" smtClean="0"/>
              <a:t>2022-05-18</a:t>
            </a:fld>
            <a:endParaRPr lang="ko-KR" altLang="en-US"/>
          </a:p>
        </p:txBody>
      </p:sp>
      <p:sp>
        <p:nvSpPr>
          <p:cNvPr id="5" name="바닥글 개체 틀 4">
            <a:extLst>
              <a:ext uri="{FF2B5EF4-FFF2-40B4-BE49-F238E27FC236}">
                <a16:creationId xmlns:a16="http://schemas.microsoft.com/office/drawing/2014/main" id="{4086FBFE-EF58-549F-B807-8107261F2F93}"/>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88F61B92-5078-7F4A-9D1F-0E822DDE2C2F}"/>
              </a:ext>
            </a:extLst>
          </p:cNvPr>
          <p:cNvSpPr>
            <a:spLocks noGrp="1"/>
          </p:cNvSpPr>
          <p:nvPr>
            <p:ph type="sldNum" sz="quarter" idx="12"/>
          </p:nvPr>
        </p:nvSpPr>
        <p:spPr/>
        <p:txBody>
          <a:bodyPr/>
          <a:lstStyle/>
          <a:p>
            <a:fld id="{85F02601-A733-43EB-A7F1-31C8CF4FC6CA}" type="slidenum">
              <a:rPr lang="ko-KR" altLang="en-US" smtClean="0"/>
              <a:t>‹#›</a:t>
            </a:fld>
            <a:endParaRPr lang="ko-KR" altLang="en-US"/>
          </a:p>
        </p:txBody>
      </p:sp>
    </p:spTree>
    <p:extLst>
      <p:ext uri="{BB962C8B-B14F-4D97-AF65-F5344CB8AC3E}">
        <p14:creationId xmlns:p14="http://schemas.microsoft.com/office/powerpoint/2010/main" val="810339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A83805C-DC62-B314-E385-621B392937C7}"/>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a16="http://schemas.microsoft.com/office/drawing/2014/main" id="{A7904291-8C96-B63B-38CD-A1831A47078B}"/>
              </a:ext>
            </a:extLst>
          </p:cNvPr>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F5AAFDD2-4D14-DDD5-697E-C8879C4621DA}"/>
              </a:ext>
            </a:extLst>
          </p:cNvPr>
          <p:cNvSpPr>
            <a:spLocks noGrp="1"/>
          </p:cNvSpPr>
          <p:nvPr>
            <p:ph type="dt" sz="half" idx="10"/>
          </p:nvPr>
        </p:nvSpPr>
        <p:spPr/>
        <p:txBody>
          <a:bodyPr/>
          <a:lstStyle/>
          <a:p>
            <a:fld id="{CCBCD9E7-7F11-4083-965B-90654438183D}" type="datetimeFigureOut">
              <a:rPr lang="ko-KR" altLang="en-US" smtClean="0"/>
              <a:t>2022-05-18</a:t>
            </a:fld>
            <a:endParaRPr lang="ko-KR" altLang="en-US"/>
          </a:p>
        </p:txBody>
      </p:sp>
      <p:sp>
        <p:nvSpPr>
          <p:cNvPr id="5" name="바닥글 개체 틀 4">
            <a:extLst>
              <a:ext uri="{FF2B5EF4-FFF2-40B4-BE49-F238E27FC236}">
                <a16:creationId xmlns:a16="http://schemas.microsoft.com/office/drawing/2014/main" id="{2FCECF0D-304A-FE71-BCE6-B9832B47D8BA}"/>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2D92E511-7598-AEBE-6292-C6C6E58F4F6E}"/>
              </a:ext>
            </a:extLst>
          </p:cNvPr>
          <p:cNvSpPr>
            <a:spLocks noGrp="1"/>
          </p:cNvSpPr>
          <p:nvPr>
            <p:ph type="sldNum" sz="quarter" idx="12"/>
          </p:nvPr>
        </p:nvSpPr>
        <p:spPr/>
        <p:txBody>
          <a:bodyPr/>
          <a:lstStyle/>
          <a:p>
            <a:fld id="{85F02601-A733-43EB-A7F1-31C8CF4FC6CA}" type="slidenum">
              <a:rPr lang="ko-KR" altLang="en-US" smtClean="0"/>
              <a:t>‹#›</a:t>
            </a:fld>
            <a:endParaRPr lang="ko-KR" altLang="en-US"/>
          </a:p>
        </p:txBody>
      </p:sp>
    </p:spTree>
    <p:extLst>
      <p:ext uri="{BB962C8B-B14F-4D97-AF65-F5344CB8AC3E}">
        <p14:creationId xmlns:p14="http://schemas.microsoft.com/office/powerpoint/2010/main" val="1508505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029B8E3D-4B12-29D6-2C9A-F0AB05677FCC}"/>
              </a:ext>
            </a:extLst>
          </p:cNvPr>
          <p:cNvSpPr>
            <a:spLocks noGrp="1"/>
          </p:cNvSpPr>
          <p:nvPr>
            <p:ph type="title" orient="vert"/>
          </p:nvPr>
        </p:nvSpPr>
        <p:spPr>
          <a:xfrm>
            <a:off x="8724900" y="365125"/>
            <a:ext cx="2628900" cy="5811838"/>
          </a:xfrm>
        </p:spPr>
        <p:txBody>
          <a:bodyPr vert="eaVert"/>
          <a:lstStyle/>
          <a:p>
            <a:r>
              <a:rPr lang="ko-KR" altLang="en-US"/>
              <a:t>마스터 제목 스타일 편집</a:t>
            </a:r>
          </a:p>
        </p:txBody>
      </p:sp>
      <p:sp>
        <p:nvSpPr>
          <p:cNvPr id="3" name="세로 텍스트 개체 틀 2">
            <a:extLst>
              <a:ext uri="{FF2B5EF4-FFF2-40B4-BE49-F238E27FC236}">
                <a16:creationId xmlns:a16="http://schemas.microsoft.com/office/drawing/2014/main" id="{CFF01A7D-6DCA-D570-50BB-1567D1EAE50D}"/>
              </a:ext>
            </a:extLst>
          </p:cNvPr>
          <p:cNvSpPr>
            <a:spLocks noGrp="1"/>
          </p:cNvSpPr>
          <p:nvPr>
            <p:ph type="body" orient="vert" idx="1"/>
          </p:nvPr>
        </p:nvSpPr>
        <p:spPr>
          <a:xfrm>
            <a:off x="838200" y="365125"/>
            <a:ext cx="7734300" cy="5811838"/>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FC499663-0ED3-C38D-6916-DE422A51FB20}"/>
              </a:ext>
            </a:extLst>
          </p:cNvPr>
          <p:cNvSpPr>
            <a:spLocks noGrp="1"/>
          </p:cNvSpPr>
          <p:nvPr>
            <p:ph type="dt" sz="half" idx="10"/>
          </p:nvPr>
        </p:nvSpPr>
        <p:spPr/>
        <p:txBody>
          <a:bodyPr/>
          <a:lstStyle/>
          <a:p>
            <a:fld id="{CCBCD9E7-7F11-4083-965B-90654438183D}" type="datetimeFigureOut">
              <a:rPr lang="ko-KR" altLang="en-US" smtClean="0"/>
              <a:t>2022-05-18</a:t>
            </a:fld>
            <a:endParaRPr lang="ko-KR" altLang="en-US"/>
          </a:p>
        </p:txBody>
      </p:sp>
      <p:sp>
        <p:nvSpPr>
          <p:cNvPr id="5" name="바닥글 개체 틀 4">
            <a:extLst>
              <a:ext uri="{FF2B5EF4-FFF2-40B4-BE49-F238E27FC236}">
                <a16:creationId xmlns:a16="http://schemas.microsoft.com/office/drawing/2014/main" id="{734AA2D8-1A29-C06B-B64D-B47DEE4A7038}"/>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B6E4D169-9A04-58A1-02F7-AEA04A47CF81}"/>
              </a:ext>
            </a:extLst>
          </p:cNvPr>
          <p:cNvSpPr>
            <a:spLocks noGrp="1"/>
          </p:cNvSpPr>
          <p:nvPr>
            <p:ph type="sldNum" sz="quarter" idx="12"/>
          </p:nvPr>
        </p:nvSpPr>
        <p:spPr/>
        <p:txBody>
          <a:bodyPr/>
          <a:lstStyle/>
          <a:p>
            <a:fld id="{85F02601-A733-43EB-A7F1-31C8CF4FC6CA}" type="slidenum">
              <a:rPr lang="ko-KR" altLang="en-US" smtClean="0"/>
              <a:t>‹#›</a:t>
            </a:fld>
            <a:endParaRPr lang="ko-KR" altLang="en-US"/>
          </a:p>
        </p:txBody>
      </p:sp>
    </p:spTree>
    <p:extLst>
      <p:ext uri="{BB962C8B-B14F-4D97-AF65-F5344CB8AC3E}">
        <p14:creationId xmlns:p14="http://schemas.microsoft.com/office/powerpoint/2010/main" val="1663867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01E9974-2115-F824-5036-324DE76820DC}"/>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25DD89CD-C653-1F3A-E8BA-B2CB38F1830E}"/>
              </a:ext>
            </a:extLst>
          </p:cNvPr>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BAD9FED1-0632-5807-9734-5804E6E0FEFC}"/>
              </a:ext>
            </a:extLst>
          </p:cNvPr>
          <p:cNvSpPr>
            <a:spLocks noGrp="1"/>
          </p:cNvSpPr>
          <p:nvPr>
            <p:ph type="dt" sz="half" idx="10"/>
          </p:nvPr>
        </p:nvSpPr>
        <p:spPr/>
        <p:txBody>
          <a:bodyPr/>
          <a:lstStyle/>
          <a:p>
            <a:fld id="{CCBCD9E7-7F11-4083-965B-90654438183D}" type="datetimeFigureOut">
              <a:rPr lang="ko-KR" altLang="en-US" smtClean="0"/>
              <a:t>2022-05-18</a:t>
            </a:fld>
            <a:endParaRPr lang="ko-KR" altLang="en-US"/>
          </a:p>
        </p:txBody>
      </p:sp>
      <p:sp>
        <p:nvSpPr>
          <p:cNvPr id="5" name="바닥글 개체 틀 4">
            <a:extLst>
              <a:ext uri="{FF2B5EF4-FFF2-40B4-BE49-F238E27FC236}">
                <a16:creationId xmlns:a16="http://schemas.microsoft.com/office/drawing/2014/main" id="{A2CCB181-AAFC-AFC6-D3B5-115765A59EC1}"/>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9EBCAF4C-5805-1E0C-C4C0-5C442ADEA78E}"/>
              </a:ext>
            </a:extLst>
          </p:cNvPr>
          <p:cNvSpPr>
            <a:spLocks noGrp="1"/>
          </p:cNvSpPr>
          <p:nvPr>
            <p:ph type="sldNum" sz="quarter" idx="12"/>
          </p:nvPr>
        </p:nvSpPr>
        <p:spPr/>
        <p:txBody>
          <a:bodyPr/>
          <a:lstStyle/>
          <a:p>
            <a:fld id="{85F02601-A733-43EB-A7F1-31C8CF4FC6CA}" type="slidenum">
              <a:rPr lang="ko-KR" altLang="en-US" smtClean="0"/>
              <a:t>‹#›</a:t>
            </a:fld>
            <a:endParaRPr lang="ko-KR" altLang="en-US"/>
          </a:p>
        </p:txBody>
      </p:sp>
    </p:spTree>
    <p:extLst>
      <p:ext uri="{BB962C8B-B14F-4D97-AF65-F5344CB8AC3E}">
        <p14:creationId xmlns:p14="http://schemas.microsoft.com/office/powerpoint/2010/main" val="1569765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FE79BE5-EC89-A0BC-6A7A-E6F8DD3B55CB}"/>
              </a:ext>
            </a:extLst>
          </p:cNvPr>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p>
        </p:txBody>
      </p:sp>
      <p:sp>
        <p:nvSpPr>
          <p:cNvPr id="3" name="텍스트 개체 틀 2">
            <a:extLst>
              <a:ext uri="{FF2B5EF4-FFF2-40B4-BE49-F238E27FC236}">
                <a16:creationId xmlns:a16="http://schemas.microsoft.com/office/drawing/2014/main" id="{5FDAF64E-6900-8B8B-4515-ED1EA02F25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편집하려면 클릭</a:t>
            </a:r>
          </a:p>
        </p:txBody>
      </p:sp>
      <p:sp>
        <p:nvSpPr>
          <p:cNvPr id="4" name="날짜 개체 틀 3">
            <a:extLst>
              <a:ext uri="{FF2B5EF4-FFF2-40B4-BE49-F238E27FC236}">
                <a16:creationId xmlns:a16="http://schemas.microsoft.com/office/drawing/2014/main" id="{363C9CAA-E673-C173-E2C2-453E168D68E9}"/>
              </a:ext>
            </a:extLst>
          </p:cNvPr>
          <p:cNvSpPr>
            <a:spLocks noGrp="1"/>
          </p:cNvSpPr>
          <p:nvPr>
            <p:ph type="dt" sz="half" idx="10"/>
          </p:nvPr>
        </p:nvSpPr>
        <p:spPr/>
        <p:txBody>
          <a:bodyPr/>
          <a:lstStyle/>
          <a:p>
            <a:fld id="{CCBCD9E7-7F11-4083-965B-90654438183D}" type="datetimeFigureOut">
              <a:rPr lang="ko-KR" altLang="en-US" smtClean="0"/>
              <a:t>2022-05-18</a:t>
            </a:fld>
            <a:endParaRPr lang="ko-KR" altLang="en-US"/>
          </a:p>
        </p:txBody>
      </p:sp>
      <p:sp>
        <p:nvSpPr>
          <p:cNvPr id="5" name="바닥글 개체 틀 4">
            <a:extLst>
              <a:ext uri="{FF2B5EF4-FFF2-40B4-BE49-F238E27FC236}">
                <a16:creationId xmlns:a16="http://schemas.microsoft.com/office/drawing/2014/main" id="{C5AA9710-C2BF-8E8B-DD7A-1109E047B5B1}"/>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694232BF-D518-B430-642A-BAF584D6D2EF}"/>
              </a:ext>
            </a:extLst>
          </p:cNvPr>
          <p:cNvSpPr>
            <a:spLocks noGrp="1"/>
          </p:cNvSpPr>
          <p:nvPr>
            <p:ph type="sldNum" sz="quarter" idx="12"/>
          </p:nvPr>
        </p:nvSpPr>
        <p:spPr/>
        <p:txBody>
          <a:bodyPr/>
          <a:lstStyle/>
          <a:p>
            <a:fld id="{85F02601-A733-43EB-A7F1-31C8CF4FC6CA}" type="slidenum">
              <a:rPr lang="ko-KR" altLang="en-US" smtClean="0"/>
              <a:t>‹#›</a:t>
            </a:fld>
            <a:endParaRPr lang="ko-KR" altLang="en-US"/>
          </a:p>
        </p:txBody>
      </p:sp>
    </p:spTree>
    <p:extLst>
      <p:ext uri="{BB962C8B-B14F-4D97-AF65-F5344CB8AC3E}">
        <p14:creationId xmlns:p14="http://schemas.microsoft.com/office/powerpoint/2010/main" val="2319666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0560A0E-9619-E536-48B9-D727D0904A7D}"/>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F4931896-6E00-3A3A-AB50-1449D0D8AD8F}"/>
              </a:ext>
            </a:extLst>
          </p:cNvPr>
          <p:cNvSpPr>
            <a:spLocks noGrp="1"/>
          </p:cNvSpPr>
          <p:nvPr>
            <p:ph sz="half" idx="1"/>
          </p:nvPr>
        </p:nvSpPr>
        <p:spPr>
          <a:xfrm>
            <a:off x="838200" y="1825625"/>
            <a:ext cx="51816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내용 개체 틀 3">
            <a:extLst>
              <a:ext uri="{FF2B5EF4-FFF2-40B4-BE49-F238E27FC236}">
                <a16:creationId xmlns:a16="http://schemas.microsoft.com/office/drawing/2014/main" id="{B7CCCD4B-0239-B178-3A36-D077640465C3}"/>
              </a:ext>
            </a:extLst>
          </p:cNvPr>
          <p:cNvSpPr>
            <a:spLocks noGrp="1"/>
          </p:cNvSpPr>
          <p:nvPr>
            <p:ph sz="half" idx="2"/>
          </p:nvPr>
        </p:nvSpPr>
        <p:spPr>
          <a:xfrm>
            <a:off x="6172200" y="1825625"/>
            <a:ext cx="51816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날짜 개체 틀 4">
            <a:extLst>
              <a:ext uri="{FF2B5EF4-FFF2-40B4-BE49-F238E27FC236}">
                <a16:creationId xmlns:a16="http://schemas.microsoft.com/office/drawing/2014/main" id="{4CB9074E-50AB-1FC4-2FED-C3821491260E}"/>
              </a:ext>
            </a:extLst>
          </p:cNvPr>
          <p:cNvSpPr>
            <a:spLocks noGrp="1"/>
          </p:cNvSpPr>
          <p:nvPr>
            <p:ph type="dt" sz="half" idx="10"/>
          </p:nvPr>
        </p:nvSpPr>
        <p:spPr/>
        <p:txBody>
          <a:bodyPr/>
          <a:lstStyle/>
          <a:p>
            <a:fld id="{CCBCD9E7-7F11-4083-965B-90654438183D}" type="datetimeFigureOut">
              <a:rPr lang="ko-KR" altLang="en-US" smtClean="0"/>
              <a:t>2022-05-18</a:t>
            </a:fld>
            <a:endParaRPr lang="ko-KR" altLang="en-US"/>
          </a:p>
        </p:txBody>
      </p:sp>
      <p:sp>
        <p:nvSpPr>
          <p:cNvPr id="6" name="바닥글 개체 틀 5">
            <a:extLst>
              <a:ext uri="{FF2B5EF4-FFF2-40B4-BE49-F238E27FC236}">
                <a16:creationId xmlns:a16="http://schemas.microsoft.com/office/drawing/2014/main" id="{9D829E9D-D3CB-FCD4-9A96-16C4878AA4DE}"/>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2DC4D02E-B341-B97E-F278-E0402EDE7791}"/>
              </a:ext>
            </a:extLst>
          </p:cNvPr>
          <p:cNvSpPr>
            <a:spLocks noGrp="1"/>
          </p:cNvSpPr>
          <p:nvPr>
            <p:ph type="sldNum" sz="quarter" idx="12"/>
          </p:nvPr>
        </p:nvSpPr>
        <p:spPr/>
        <p:txBody>
          <a:bodyPr/>
          <a:lstStyle/>
          <a:p>
            <a:fld id="{85F02601-A733-43EB-A7F1-31C8CF4FC6CA}" type="slidenum">
              <a:rPr lang="ko-KR" altLang="en-US" smtClean="0"/>
              <a:t>‹#›</a:t>
            </a:fld>
            <a:endParaRPr lang="ko-KR" altLang="en-US"/>
          </a:p>
        </p:txBody>
      </p:sp>
    </p:spTree>
    <p:extLst>
      <p:ext uri="{BB962C8B-B14F-4D97-AF65-F5344CB8AC3E}">
        <p14:creationId xmlns:p14="http://schemas.microsoft.com/office/powerpoint/2010/main" val="3194576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870ABF6-4DC6-9313-3FC0-637952FA3A65}"/>
              </a:ext>
            </a:extLst>
          </p:cNvPr>
          <p:cNvSpPr>
            <a:spLocks noGrp="1"/>
          </p:cNvSpPr>
          <p:nvPr>
            <p:ph type="title"/>
          </p:nvPr>
        </p:nvSpPr>
        <p:spPr>
          <a:xfrm>
            <a:off x="839788" y="365125"/>
            <a:ext cx="10515600" cy="1325563"/>
          </a:xfrm>
        </p:spPr>
        <p:txBody>
          <a:bodyPr/>
          <a:lstStyle/>
          <a:p>
            <a:r>
              <a:rPr lang="ko-KR" altLang="en-US"/>
              <a:t>마스터 제목 스타일 편집</a:t>
            </a:r>
          </a:p>
        </p:txBody>
      </p:sp>
      <p:sp>
        <p:nvSpPr>
          <p:cNvPr id="3" name="텍스트 개체 틀 2">
            <a:extLst>
              <a:ext uri="{FF2B5EF4-FFF2-40B4-BE49-F238E27FC236}">
                <a16:creationId xmlns:a16="http://schemas.microsoft.com/office/drawing/2014/main" id="{C1673710-B9C2-999D-138A-41A7AD2D7E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내용 개체 틀 3">
            <a:extLst>
              <a:ext uri="{FF2B5EF4-FFF2-40B4-BE49-F238E27FC236}">
                <a16:creationId xmlns:a16="http://schemas.microsoft.com/office/drawing/2014/main" id="{A3BB4E6E-CB89-FA59-A66E-CED377D1CB42}"/>
              </a:ext>
            </a:extLst>
          </p:cNvPr>
          <p:cNvSpPr>
            <a:spLocks noGrp="1"/>
          </p:cNvSpPr>
          <p:nvPr>
            <p:ph sz="half" idx="2"/>
          </p:nvPr>
        </p:nvSpPr>
        <p:spPr>
          <a:xfrm>
            <a:off x="839788" y="2505075"/>
            <a:ext cx="5157787"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텍스트 개체 틀 4">
            <a:extLst>
              <a:ext uri="{FF2B5EF4-FFF2-40B4-BE49-F238E27FC236}">
                <a16:creationId xmlns:a16="http://schemas.microsoft.com/office/drawing/2014/main" id="{D311DC32-AF6B-1DA2-4265-331448BA58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내용 개체 틀 5">
            <a:extLst>
              <a:ext uri="{FF2B5EF4-FFF2-40B4-BE49-F238E27FC236}">
                <a16:creationId xmlns:a16="http://schemas.microsoft.com/office/drawing/2014/main" id="{6BF12347-A513-D14C-76BF-48C6C3479B13}"/>
              </a:ext>
            </a:extLst>
          </p:cNvPr>
          <p:cNvSpPr>
            <a:spLocks noGrp="1"/>
          </p:cNvSpPr>
          <p:nvPr>
            <p:ph sz="quarter" idx="4"/>
          </p:nvPr>
        </p:nvSpPr>
        <p:spPr>
          <a:xfrm>
            <a:off x="6172200" y="2505075"/>
            <a:ext cx="5183188"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7" name="날짜 개체 틀 6">
            <a:extLst>
              <a:ext uri="{FF2B5EF4-FFF2-40B4-BE49-F238E27FC236}">
                <a16:creationId xmlns:a16="http://schemas.microsoft.com/office/drawing/2014/main" id="{C1939573-FC7D-0824-0748-8F8243FB26D9}"/>
              </a:ext>
            </a:extLst>
          </p:cNvPr>
          <p:cNvSpPr>
            <a:spLocks noGrp="1"/>
          </p:cNvSpPr>
          <p:nvPr>
            <p:ph type="dt" sz="half" idx="10"/>
          </p:nvPr>
        </p:nvSpPr>
        <p:spPr/>
        <p:txBody>
          <a:bodyPr/>
          <a:lstStyle/>
          <a:p>
            <a:fld id="{CCBCD9E7-7F11-4083-965B-90654438183D}" type="datetimeFigureOut">
              <a:rPr lang="ko-KR" altLang="en-US" smtClean="0"/>
              <a:t>2022-05-18</a:t>
            </a:fld>
            <a:endParaRPr lang="ko-KR" altLang="en-US"/>
          </a:p>
        </p:txBody>
      </p:sp>
      <p:sp>
        <p:nvSpPr>
          <p:cNvPr id="8" name="바닥글 개체 틀 7">
            <a:extLst>
              <a:ext uri="{FF2B5EF4-FFF2-40B4-BE49-F238E27FC236}">
                <a16:creationId xmlns:a16="http://schemas.microsoft.com/office/drawing/2014/main" id="{D3182E12-13E8-2C39-F8FF-03EFDB46181C}"/>
              </a:ext>
            </a:extLst>
          </p:cNvPr>
          <p:cNvSpPr>
            <a:spLocks noGrp="1"/>
          </p:cNvSpPr>
          <p:nvPr>
            <p:ph type="ftr" sz="quarter" idx="11"/>
          </p:nvPr>
        </p:nvSpPr>
        <p:spPr/>
        <p:txBody>
          <a:bodyPr/>
          <a:lstStyle/>
          <a:p>
            <a:endParaRPr lang="ko-KR" altLang="en-US"/>
          </a:p>
        </p:txBody>
      </p:sp>
      <p:sp>
        <p:nvSpPr>
          <p:cNvPr id="9" name="슬라이드 번호 개체 틀 8">
            <a:extLst>
              <a:ext uri="{FF2B5EF4-FFF2-40B4-BE49-F238E27FC236}">
                <a16:creationId xmlns:a16="http://schemas.microsoft.com/office/drawing/2014/main" id="{5B3E9C71-74B7-24B4-5E39-45FBB12DF03F}"/>
              </a:ext>
            </a:extLst>
          </p:cNvPr>
          <p:cNvSpPr>
            <a:spLocks noGrp="1"/>
          </p:cNvSpPr>
          <p:nvPr>
            <p:ph type="sldNum" sz="quarter" idx="12"/>
          </p:nvPr>
        </p:nvSpPr>
        <p:spPr/>
        <p:txBody>
          <a:bodyPr/>
          <a:lstStyle/>
          <a:p>
            <a:fld id="{85F02601-A733-43EB-A7F1-31C8CF4FC6CA}" type="slidenum">
              <a:rPr lang="ko-KR" altLang="en-US" smtClean="0"/>
              <a:t>‹#›</a:t>
            </a:fld>
            <a:endParaRPr lang="ko-KR" altLang="en-US"/>
          </a:p>
        </p:txBody>
      </p:sp>
    </p:spTree>
    <p:extLst>
      <p:ext uri="{BB962C8B-B14F-4D97-AF65-F5344CB8AC3E}">
        <p14:creationId xmlns:p14="http://schemas.microsoft.com/office/powerpoint/2010/main" val="307707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CD8AED0-5079-00BA-2C6D-112483C1DC8D}"/>
              </a:ext>
            </a:extLst>
          </p:cNvPr>
          <p:cNvSpPr>
            <a:spLocks noGrp="1"/>
          </p:cNvSpPr>
          <p:nvPr>
            <p:ph type="title"/>
          </p:nvPr>
        </p:nvSpPr>
        <p:spPr/>
        <p:txBody>
          <a:bodyPr/>
          <a:lstStyle/>
          <a:p>
            <a:r>
              <a:rPr lang="ko-KR" altLang="en-US"/>
              <a:t>마스터 제목 스타일 편집</a:t>
            </a:r>
          </a:p>
        </p:txBody>
      </p:sp>
      <p:sp>
        <p:nvSpPr>
          <p:cNvPr id="3" name="날짜 개체 틀 2">
            <a:extLst>
              <a:ext uri="{FF2B5EF4-FFF2-40B4-BE49-F238E27FC236}">
                <a16:creationId xmlns:a16="http://schemas.microsoft.com/office/drawing/2014/main" id="{2F8F3370-5CF4-D484-AB02-7381CDDEF387}"/>
              </a:ext>
            </a:extLst>
          </p:cNvPr>
          <p:cNvSpPr>
            <a:spLocks noGrp="1"/>
          </p:cNvSpPr>
          <p:nvPr>
            <p:ph type="dt" sz="half" idx="10"/>
          </p:nvPr>
        </p:nvSpPr>
        <p:spPr/>
        <p:txBody>
          <a:bodyPr/>
          <a:lstStyle/>
          <a:p>
            <a:fld id="{CCBCD9E7-7F11-4083-965B-90654438183D}" type="datetimeFigureOut">
              <a:rPr lang="ko-KR" altLang="en-US" smtClean="0"/>
              <a:t>2022-05-18</a:t>
            </a:fld>
            <a:endParaRPr lang="ko-KR" altLang="en-US"/>
          </a:p>
        </p:txBody>
      </p:sp>
      <p:sp>
        <p:nvSpPr>
          <p:cNvPr id="4" name="바닥글 개체 틀 3">
            <a:extLst>
              <a:ext uri="{FF2B5EF4-FFF2-40B4-BE49-F238E27FC236}">
                <a16:creationId xmlns:a16="http://schemas.microsoft.com/office/drawing/2014/main" id="{E73C1ACD-9EF2-38A1-26D4-030B375C0305}"/>
              </a:ext>
            </a:extLst>
          </p:cNvPr>
          <p:cNvSpPr>
            <a:spLocks noGrp="1"/>
          </p:cNvSpPr>
          <p:nvPr>
            <p:ph type="ftr" sz="quarter" idx="11"/>
          </p:nvPr>
        </p:nvSpPr>
        <p:spPr/>
        <p:txBody>
          <a:bodyPr/>
          <a:lstStyle/>
          <a:p>
            <a:endParaRPr lang="ko-KR" altLang="en-US"/>
          </a:p>
        </p:txBody>
      </p:sp>
      <p:sp>
        <p:nvSpPr>
          <p:cNvPr id="5" name="슬라이드 번호 개체 틀 4">
            <a:extLst>
              <a:ext uri="{FF2B5EF4-FFF2-40B4-BE49-F238E27FC236}">
                <a16:creationId xmlns:a16="http://schemas.microsoft.com/office/drawing/2014/main" id="{FD401DE1-F6E8-526C-99CC-E8F2CDC23FE6}"/>
              </a:ext>
            </a:extLst>
          </p:cNvPr>
          <p:cNvSpPr>
            <a:spLocks noGrp="1"/>
          </p:cNvSpPr>
          <p:nvPr>
            <p:ph type="sldNum" sz="quarter" idx="12"/>
          </p:nvPr>
        </p:nvSpPr>
        <p:spPr/>
        <p:txBody>
          <a:bodyPr/>
          <a:lstStyle/>
          <a:p>
            <a:fld id="{85F02601-A733-43EB-A7F1-31C8CF4FC6CA}" type="slidenum">
              <a:rPr lang="ko-KR" altLang="en-US" smtClean="0"/>
              <a:t>‹#›</a:t>
            </a:fld>
            <a:endParaRPr lang="ko-KR" altLang="en-US"/>
          </a:p>
        </p:txBody>
      </p:sp>
    </p:spTree>
    <p:extLst>
      <p:ext uri="{BB962C8B-B14F-4D97-AF65-F5344CB8AC3E}">
        <p14:creationId xmlns:p14="http://schemas.microsoft.com/office/powerpoint/2010/main" val="3390657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a:extLst>
              <a:ext uri="{FF2B5EF4-FFF2-40B4-BE49-F238E27FC236}">
                <a16:creationId xmlns:a16="http://schemas.microsoft.com/office/drawing/2014/main" id="{A2DEC5C8-8DBA-742B-F545-5D443AF76475}"/>
              </a:ext>
            </a:extLst>
          </p:cNvPr>
          <p:cNvSpPr>
            <a:spLocks noGrp="1"/>
          </p:cNvSpPr>
          <p:nvPr>
            <p:ph type="dt" sz="half" idx="10"/>
          </p:nvPr>
        </p:nvSpPr>
        <p:spPr/>
        <p:txBody>
          <a:bodyPr/>
          <a:lstStyle/>
          <a:p>
            <a:fld id="{CCBCD9E7-7F11-4083-965B-90654438183D}" type="datetimeFigureOut">
              <a:rPr lang="ko-KR" altLang="en-US" smtClean="0"/>
              <a:t>2022-05-18</a:t>
            </a:fld>
            <a:endParaRPr lang="ko-KR" altLang="en-US"/>
          </a:p>
        </p:txBody>
      </p:sp>
      <p:sp>
        <p:nvSpPr>
          <p:cNvPr id="3" name="바닥글 개체 틀 2">
            <a:extLst>
              <a:ext uri="{FF2B5EF4-FFF2-40B4-BE49-F238E27FC236}">
                <a16:creationId xmlns:a16="http://schemas.microsoft.com/office/drawing/2014/main" id="{F8B1E0E3-C7D4-B49C-59DE-2E13D4EEA0A9}"/>
              </a:ext>
            </a:extLst>
          </p:cNvPr>
          <p:cNvSpPr>
            <a:spLocks noGrp="1"/>
          </p:cNvSpPr>
          <p:nvPr>
            <p:ph type="ftr" sz="quarter" idx="11"/>
          </p:nvPr>
        </p:nvSpPr>
        <p:spPr/>
        <p:txBody>
          <a:bodyPr/>
          <a:lstStyle/>
          <a:p>
            <a:endParaRPr lang="ko-KR" altLang="en-US"/>
          </a:p>
        </p:txBody>
      </p:sp>
      <p:sp>
        <p:nvSpPr>
          <p:cNvPr id="4" name="슬라이드 번호 개체 틀 3">
            <a:extLst>
              <a:ext uri="{FF2B5EF4-FFF2-40B4-BE49-F238E27FC236}">
                <a16:creationId xmlns:a16="http://schemas.microsoft.com/office/drawing/2014/main" id="{4F40A18B-F21A-0E70-2413-38BA8C08379E}"/>
              </a:ext>
            </a:extLst>
          </p:cNvPr>
          <p:cNvSpPr>
            <a:spLocks noGrp="1"/>
          </p:cNvSpPr>
          <p:nvPr>
            <p:ph type="sldNum" sz="quarter" idx="12"/>
          </p:nvPr>
        </p:nvSpPr>
        <p:spPr/>
        <p:txBody>
          <a:bodyPr/>
          <a:lstStyle/>
          <a:p>
            <a:fld id="{85F02601-A733-43EB-A7F1-31C8CF4FC6CA}" type="slidenum">
              <a:rPr lang="ko-KR" altLang="en-US" smtClean="0"/>
              <a:t>‹#›</a:t>
            </a:fld>
            <a:endParaRPr lang="ko-KR" altLang="en-US"/>
          </a:p>
        </p:txBody>
      </p:sp>
    </p:spTree>
    <p:extLst>
      <p:ext uri="{BB962C8B-B14F-4D97-AF65-F5344CB8AC3E}">
        <p14:creationId xmlns:p14="http://schemas.microsoft.com/office/powerpoint/2010/main" val="3864353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9A61018-99D6-65C6-53DE-596FD6ADEA58}"/>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내용 개체 틀 2">
            <a:extLst>
              <a:ext uri="{FF2B5EF4-FFF2-40B4-BE49-F238E27FC236}">
                <a16:creationId xmlns:a16="http://schemas.microsoft.com/office/drawing/2014/main" id="{EE2EC1D7-8FB2-FD51-53A1-88C1106E2C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텍스트 개체 틀 3">
            <a:extLst>
              <a:ext uri="{FF2B5EF4-FFF2-40B4-BE49-F238E27FC236}">
                <a16:creationId xmlns:a16="http://schemas.microsoft.com/office/drawing/2014/main" id="{E0B1821B-60F2-0B0C-3319-3F8F75212F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id="{2B8F5C83-85A2-E1B9-BED4-5D4DA75DAB54}"/>
              </a:ext>
            </a:extLst>
          </p:cNvPr>
          <p:cNvSpPr>
            <a:spLocks noGrp="1"/>
          </p:cNvSpPr>
          <p:nvPr>
            <p:ph type="dt" sz="half" idx="10"/>
          </p:nvPr>
        </p:nvSpPr>
        <p:spPr/>
        <p:txBody>
          <a:bodyPr/>
          <a:lstStyle/>
          <a:p>
            <a:fld id="{CCBCD9E7-7F11-4083-965B-90654438183D}" type="datetimeFigureOut">
              <a:rPr lang="ko-KR" altLang="en-US" smtClean="0"/>
              <a:t>2022-05-18</a:t>
            </a:fld>
            <a:endParaRPr lang="ko-KR" altLang="en-US"/>
          </a:p>
        </p:txBody>
      </p:sp>
      <p:sp>
        <p:nvSpPr>
          <p:cNvPr id="6" name="바닥글 개체 틀 5">
            <a:extLst>
              <a:ext uri="{FF2B5EF4-FFF2-40B4-BE49-F238E27FC236}">
                <a16:creationId xmlns:a16="http://schemas.microsoft.com/office/drawing/2014/main" id="{B60B2B63-E6A7-0784-DAF2-CD6EF13960F7}"/>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5C2C2056-CA16-6B4D-8A08-1A9FD71D4C89}"/>
              </a:ext>
            </a:extLst>
          </p:cNvPr>
          <p:cNvSpPr>
            <a:spLocks noGrp="1"/>
          </p:cNvSpPr>
          <p:nvPr>
            <p:ph type="sldNum" sz="quarter" idx="12"/>
          </p:nvPr>
        </p:nvSpPr>
        <p:spPr/>
        <p:txBody>
          <a:bodyPr/>
          <a:lstStyle/>
          <a:p>
            <a:fld id="{85F02601-A733-43EB-A7F1-31C8CF4FC6CA}" type="slidenum">
              <a:rPr lang="ko-KR" altLang="en-US" smtClean="0"/>
              <a:t>‹#›</a:t>
            </a:fld>
            <a:endParaRPr lang="ko-KR" altLang="en-US"/>
          </a:p>
        </p:txBody>
      </p:sp>
    </p:spTree>
    <p:extLst>
      <p:ext uri="{BB962C8B-B14F-4D97-AF65-F5344CB8AC3E}">
        <p14:creationId xmlns:p14="http://schemas.microsoft.com/office/powerpoint/2010/main" val="2757714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ECC8384-4CB7-517C-7784-743502353239}"/>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그림 개체 틀 2">
            <a:extLst>
              <a:ext uri="{FF2B5EF4-FFF2-40B4-BE49-F238E27FC236}">
                <a16:creationId xmlns:a16="http://schemas.microsoft.com/office/drawing/2014/main" id="{E789AC0B-CED5-F336-90A1-1CCC2F1F54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a:extLst>
              <a:ext uri="{FF2B5EF4-FFF2-40B4-BE49-F238E27FC236}">
                <a16:creationId xmlns:a16="http://schemas.microsoft.com/office/drawing/2014/main" id="{453EBB82-6F1E-6212-FDC3-1AE0A3A4C1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id="{82301CD3-9CB9-FA39-E2D9-1704AB619A9E}"/>
              </a:ext>
            </a:extLst>
          </p:cNvPr>
          <p:cNvSpPr>
            <a:spLocks noGrp="1"/>
          </p:cNvSpPr>
          <p:nvPr>
            <p:ph type="dt" sz="half" idx="10"/>
          </p:nvPr>
        </p:nvSpPr>
        <p:spPr/>
        <p:txBody>
          <a:bodyPr/>
          <a:lstStyle/>
          <a:p>
            <a:fld id="{CCBCD9E7-7F11-4083-965B-90654438183D}" type="datetimeFigureOut">
              <a:rPr lang="ko-KR" altLang="en-US" smtClean="0"/>
              <a:t>2022-05-18</a:t>
            </a:fld>
            <a:endParaRPr lang="ko-KR" altLang="en-US"/>
          </a:p>
        </p:txBody>
      </p:sp>
      <p:sp>
        <p:nvSpPr>
          <p:cNvPr id="6" name="바닥글 개체 틀 5">
            <a:extLst>
              <a:ext uri="{FF2B5EF4-FFF2-40B4-BE49-F238E27FC236}">
                <a16:creationId xmlns:a16="http://schemas.microsoft.com/office/drawing/2014/main" id="{922D42E3-A5D2-5FA6-0226-08CF3A981D22}"/>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62C2F264-5A59-B552-5D7C-3B3CA09B6E0A}"/>
              </a:ext>
            </a:extLst>
          </p:cNvPr>
          <p:cNvSpPr>
            <a:spLocks noGrp="1"/>
          </p:cNvSpPr>
          <p:nvPr>
            <p:ph type="sldNum" sz="quarter" idx="12"/>
          </p:nvPr>
        </p:nvSpPr>
        <p:spPr/>
        <p:txBody>
          <a:bodyPr/>
          <a:lstStyle/>
          <a:p>
            <a:fld id="{85F02601-A733-43EB-A7F1-31C8CF4FC6CA}" type="slidenum">
              <a:rPr lang="ko-KR" altLang="en-US" smtClean="0"/>
              <a:t>‹#›</a:t>
            </a:fld>
            <a:endParaRPr lang="ko-KR" altLang="en-US"/>
          </a:p>
        </p:txBody>
      </p:sp>
    </p:spTree>
    <p:extLst>
      <p:ext uri="{BB962C8B-B14F-4D97-AF65-F5344CB8AC3E}">
        <p14:creationId xmlns:p14="http://schemas.microsoft.com/office/powerpoint/2010/main" val="2851951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BEBECBA3-4CD6-04BE-42FF-FA69225BD6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a:extLst>
              <a:ext uri="{FF2B5EF4-FFF2-40B4-BE49-F238E27FC236}">
                <a16:creationId xmlns:a16="http://schemas.microsoft.com/office/drawing/2014/main" id="{D6357B67-297B-DBC6-6ADD-A63FFFFD23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025A3CBF-7B6A-6156-7E4B-09C82C3067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BCD9E7-7F11-4083-965B-90654438183D}" type="datetimeFigureOut">
              <a:rPr lang="ko-KR" altLang="en-US" smtClean="0"/>
              <a:t>2022-05-18</a:t>
            </a:fld>
            <a:endParaRPr lang="ko-KR" altLang="en-US"/>
          </a:p>
        </p:txBody>
      </p:sp>
      <p:sp>
        <p:nvSpPr>
          <p:cNvPr id="5" name="바닥글 개체 틀 4">
            <a:extLst>
              <a:ext uri="{FF2B5EF4-FFF2-40B4-BE49-F238E27FC236}">
                <a16:creationId xmlns:a16="http://schemas.microsoft.com/office/drawing/2014/main" id="{B4D87615-9E02-4094-B361-8CAD0F056D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a:extLst>
              <a:ext uri="{FF2B5EF4-FFF2-40B4-BE49-F238E27FC236}">
                <a16:creationId xmlns:a16="http://schemas.microsoft.com/office/drawing/2014/main" id="{FF270840-755C-5C46-5E44-D96ABCA7C6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F02601-A733-43EB-A7F1-31C8CF4FC6CA}" type="slidenum">
              <a:rPr lang="ko-KR" altLang="en-US" smtClean="0"/>
              <a:t>‹#›</a:t>
            </a:fld>
            <a:endParaRPr lang="ko-KR" altLang="en-US"/>
          </a:p>
        </p:txBody>
      </p:sp>
    </p:spTree>
    <p:extLst>
      <p:ext uri="{BB962C8B-B14F-4D97-AF65-F5344CB8AC3E}">
        <p14:creationId xmlns:p14="http://schemas.microsoft.com/office/powerpoint/2010/main" val="763872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BF976FF-B7DD-FA2C-42A5-2CBFCFF33492}"/>
              </a:ext>
            </a:extLst>
          </p:cNvPr>
          <p:cNvSpPr>
            <a:spLocks noGrp="1"/>
          </p:cNvSpPr>
          <p:nvPr>
            <p:ph type="ctrTitle"/>
          </p:nvPr>
        </p:nvSpPr>
        <p:spPr/>
        <p:txBody>
          <a:bodyPr>
            <a:normAutofit/>
          </a:bodyPr>
          <a:lstStyle/>
          <a:p>
            <a:r>
              <a:rPr lang="en-US" altLang="ko-KR" sz="4800" dirty="0" err="1">
                <a:latin typeface="Times New Roman" panose="02020603050405020304" pitchFamily="18" charset="0"/>
                <a:cs typeface="Times New Roman" panose="02020603050405020304" pitchFamily="18" charset="0"/>
              </a:rPr>
              <a:t>LassoNet</a:t>
            </a:r>
            <a:r>
              <a:rPr lang="en-US" altLang="ko-KR" sz="4800" dirty="0">
                <a:latin typeface="Times New Roman" panose="02020603050405020304" pitchFamily="18" charset="0"/>
                <a:cs typeface="Times New Roman" panose="02020603050405020304" pitchFamily="18" charset="0"/>
              </a:rPr>
              <a:t>:</a:t>
            </a:r>
            <a:br>
              <a:rPr lang="en-US" altLang="ko-KR" sz="4800" dirty="0">
                <a:latin typeface="Times New Roman" panose="02020603050405020304" pitchFamily="18" charset="0"/>
                <a:cs typeface="Times New Roman" panose="02020603050405020304" pitchFamily="18" charset="0"/>
              </a:rPr>
            </a:br>
            <a:r>
              <a:rPr lang="en-US" altLang="ko-KR" sz="4000" dirty="0">
                <a:latin typeface="Times New Roman" panose="02020603050405020304" pitchFamily="18" charset="0"/>
                <a:cs typeface="Times New Roman" panose="02020603050405020304" pitchFamily="18" charset="0"/>
              </a:rPr>
              <a:t>Neural</a:t>
            </a:r>
            <a:r>
              <a:rPr lang="ko-KR" altLang="en-US" sz="4000" dirty="0">
                <a:latin typeface="Times New Roman" panose="02020603050405020304" pitchFamily="18" charset="0"/>
                <a:cs typeface="Times New Roman" panose="02020603050405020304" pitchFamily="18" charset="0"/>
              </a:rPr>
              <a:t> </a:t>
            </a:r>
            <a:r>
              <a:rPr lang="en-US" altLang="ko-KR" sz="4000" dirty="0">
                <a:latin typeface="Times New Roman" panose="02020603050405020304" pitchFamily="18" charset="0"/>
                <a:cs typeface="Times New Roman" panose="02020603050405020304" pitchFamily="18" charset="0"/>
              </a:rPr>
              <a:t>Network</a:t>
            </a:r>
            <a:r>
              <a:rPr lang="ko-KR" altLang="en-US" sz="4000" dirty="0">
                <a:latin typeface="Times New Roman" panose="02020603050405020304" pitchFamily="18" charset="0"/>
                <a:cs typeface="Times New Roman" panose="02020603050405020304" pitchFamily="18" charset="0"/>
              </a:rPr>
              <a:t> </a:t>
            </a:r>
            <a:r>
              <a:rPr lang="en-US" altLang="ko-KR" sz="4000" dirty="0">
                <a:latin typeface="Times New Roman" panose="02020603050405020304" pitchFamily="18" charset="0"/>
                <a:cs typeface="Times New Roman" panose="02020603050405020304" pitchFamily="18" charset="0"/>
              </a:rPr>
              <a:t>with</a:t>
            </a:r>
            <a:r>
              <a:rPr lang="ko-KR" altLang="en-US" sz="4000" dirty="0">
                <a:latin typeface="Times New Roman" panose="02020603050405020304" pitchFamily="18" charset="0"/>
                <a:cs typeface="Times New Roman" panose="02020603050405020304" pitchFamily="18" charset="0"/>
              </a:rPr>
              <a:t> </a:t>
            </a:r>
            <a:r>
              <a:rPr lang="en-US" altLang="ko-KR" sz="4000" dirty="0">
                <a:latin typeface="Times New Roman" panose="02020603050405020304" pitchFamily="18" charset="0"/>
                <a:cs typeface="Times New Roman" panose="02020603050405020304" pitchFamily="18" charset="0"/>
              </a:rPr>
              <a:t>Feature Sparsity (AISTATS 2021)</a:t>
            </a:r>
            <a:endParaRPr lang="ko-KR" altLang="en-US" sz="4000" dirty="0">
              <a:latin typeface="Times New Roman" panose="02020603050405020304" pitchFamily="18" charset="0"/>
              <a:cs typeface="Times New Roman" panose="02020603050405020304" pitchFamily="18" charset="0"/>
            </a:endParaRPr>
          </a:p>
        </p:txBody>
      </p:sp>
      <p:sp>
        <p:nvSpPr>
          <p:cNvPr id="3" name="부제목 2">
            <a:extLst>
              <a:ext uri="{FF2B5EF4-FFF2-40B4-BE49-F238E27FC236}">
                <a16:creationId xmlns:a16="http://schemas.microsoft.com/office/drawing/2014/main" id="{7EBFDEE0-FC78-A70F-63F7-1A31EB80932B}"/>
              </a:ext>
            </a:extLst>
          </p:cNvPr>
          <p:cNvSpPr>
            <a:spLocks noGrp="1"/>
          </p:cNvSpPr>
          <p:nvPr>
            <p:ph type="subTitle" idx="1"/>
          </p:nvPr>
        </p:nvSpPr>
        <p:spPr/>
        <p:txBody>
          <a:bodyPr/>
          <a:lstStyle/>
          <a:p>
            <a:endParaRPr lang="en-US" altLang="ko-KR" dirty="0"/>
          </a:p>
          <a:p>
            <a:r>
              <a:rPr lang="en-US" altLang="ko-KR" dirty="0"/>
              <a:t>2022/05/18</a:t>
            </a:r>
          </a:p>
          <a:p>
            <a:r>
              <a:rPr lang="en-US" altLang="ko-KR" dirty="0"/>
              <a:t>Jinhwan Seo</a:t>
            </a:r>
            <a:endParaRPr lang="ko-KR" altLang="en-US" dirty="0"/>
          </a:p>
        </p:txBody>
      </p:sp>
    </p:spTree>
    <p:extLst>
      <p:ext uri="{BB962C8B-B14F-4D97-AF65-F5344CB8AC3E}">
        <p14:creationId xmlns:p14="http://schemas.microsoft.com/office/powerpoint/2010/main" val="1588394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2B8905D-856E-3902-C091-D304D649137C}"/>
              </a:ext>
            </a:extLst>
          </p:cNvPr>
          <p:cNvSpPr>
            <a:spLocks noGrp="1"/>
          </p:cNvSpPr>
          <p:nvPr>
            <p:ph type="title"/>
          </p:nvPr>
        </p:nvSpPr>
        <p:spPr/>
        <p:txBody>
          <a:bodyPr/>
          <a:lstStyle/>
          <a:p>
            <a:endParaRPr lang="ko-KR" altLang="en-US"/>
          </a:p>
        </p:txBody>
      </p:sp>
      <p:sp>
        <p:nvSpPr>
          <p:cNvPr id="3" name="내용 개체 틀 2">
            <a:extLst>
              <a:ext uri="{FF2B5EF4-FFF2-40B4-BE49-F238E27FC236}">
                <a16:creationId xmlns:a16="http://schemas.microsoft.com/office/drawing/2014/main" id="{03B4FB4E-BB60-7FE6-22CC-0532615A18CC}"/>
              </a:ext>
            </a:extLst>
          </p:cNvPr>
          <p:cNvSpPr>
            <a:spLocks noGrp="1"/>
          </p:cNvSpPr>
          <p:nvPr>
            <p:ph idx="1"/>
          </p:nvPr>
        </p:nvSpPr>
        <p:spPr/>
        <p:txBody>
          <a:bodyPr>
            <a:normAutofit/>
          </a:bodyPr>
          <a:lstStyle/>
          <a:p>
            <a:pPr marL="0" indent="0" algn="ctr">
              <a:buNone/>
            </a:pPr>
            <a:endParaRPr lang="en-US" altLang="ko-KR" sz="4400" dirty="0">
              <a:latin typeface="Times New Roman" panose="02020603050405020304" pitchFamily="18" charset="0"/>
              <a:cs typeface="Times New Roman" panose="02020603050405020304" pitchFamily="18" charset="0"/>
            </a:endParaRPr>
          </a:p>
          <a:p>
            <a:pPr marL="0" indent="0" algn="ctr">
              <a:buNone/>
            </a:pPr>
            <a:endParaRPr lang="en-US" altLang="ko-KR" sz="4400" dirty="0">
              <a:latin typeface="Times New Roman" panose="02020603050405020304" pitchFamily="18" charset="0"/>
              <a:cs typeface="Times New Roman" panose="02020603050405020304" pitchFamily="18" charset="0"/>
            </a:endParaRPr>
          </a:p>
          <a:p>
            <a:pPr marL="0" indent="0" algn="ctr">
              <a:buNone/>
            </a:pPr>
            <a:r>
              <a:rPr lang="en-US" altLang="ko-KR" sz="4400" dirty="0">
                <a:latin typeface="Times New Roman" panose="02020603050405020304" pitchFamily="18" charset="0"/>
                <a:cs typeface="Times New Roman" panose="02020603050405020304" pitchFamily="18" charset="0"/>
              </a:rPr>
              <a:t>Thank you for listening</a:t>
            </a:r>
            <a:endParaRPr lang="ko-KR" alt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7102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A306A58-62C4-F339-2CA2-028019ECA1F9}"/>
              </a:ext>
            </a:extLst>
          </p:cNvPr>
          <p:cNvSpPr>
            <a:spLocks noGrp="1"/>
          </p:cNvSpPr>
          <p:nvPr>
            <p:ph type="title"/>
          </p:nvPr>
        </p:nvSpPr>
        <p:spPr/>
        <p:txBody>
          <a:bodyPr/>
          <a:lstStyle/>
          <a:p>
            <a:r>
              <a:rPr lang="en-US" altLang="ko-KR" dirty="0">
                <a:latin typeface="Times New Roman" panose="02020603050405020304" pitchFamily="18" charset="0"/>
                <a:cs typeface="Times New Roman" panose="02020603050405020304" pitchFamily="18" charset="0"/>
              </a:rPr>
              <a:t>Introduction</a:t>
            </a:r>
            <a:endParaRPr lang="ko-KR" altLang="en-US" dirty="0">
              <a:latin typeface="Times New Roman" panose="02020603050405020304" pitchFamily="18" charset="0"/>
              <a:cs typeface="Times New Roman" panose="02020603050405020304" pitchFamily="18" charset="0"/>
            </a:endParaRPr>
          </a:p>
        </p:txBody>
      </p:sp>
      <p:sp>
        <p:nvSpPr>
          <p:cNvPr id="3" name="내용 개체 틀 2">
            <a:extLst>
              <a:ext uri="{FF2B5EF4-FFF2-40B4-BE49-F238E27FC236}">
                <a16:creationId xmlns:a16="http://schemas.microsoft.com/office/drawing/2014/main" id="{BBEC7B65-841D-B550-5DB2-E9336350BD9B}"/>
              </a:ext>
            </a:extLst>
          </p:cNvPr>
          <p:cNvSpPr>
            <a:spLocks noGrp="1"/>
          </p:cNvSpPr>
          <p:nvPr>
            <p:ph idx="1"/>
          </p:nvPr>
        </p:nvSpPr>
        <p:spPr/>
        <p:txBody>
          <a:bodyPr/>
          <a:lstStyle/>
          <a:p>
            <a:r>
              <a:rPr lang="en-US" altLang="ko-KR" dirty="0">
                <a:latin typeface="Times New Roman" panose="02020603050405020304" pitchFamily="18" charset="0"/>
                <a:cs typeface="Times New Roman" panose="02020603050405020304" pitchFamily="18" charset="0"/>
              </a:rPr>
              <a:t>They introduce </a:t>
            </a:r>
            <a:r>
              <a:rPr lang="en-US" altLang="ko-KR" dirty="0" err="1">
                <a:latin typeface="Times New Roman" panose="02020603050405020304" pitchFamily="18" charset="0"/>
                <a:cs typeface="Times New Roman" panose="02020603050405020304" pitchFamily="18" charset="0"/>
              </a:rPr>
              <a:t>LassoNet</a:t>
            </a:r>
            <a:r>
              <a:rPr lang="en-US" altLang="ko-KR" dirty="0">
                <a:latin typeface="Times New Roman" panose="02020603050405020304" pitchFamily="18" charset="0"/>
                <a:cs typeface="Times New Roman" panose="02020603050405020304" pitchFamily="18" charset="0"/>
              </a:rPr>
              <a:t>, a neural network framework with global feature selection.</a:t>
            </a:r>
          </a:p>
          <a:p>
            <a:r>
              <a:rPr lang="en-US" altLang="ko-KR" dirty="0">
                <a:latin typeface="Times New Roman" panose="02020603050405020304" pitchFamily="18" charset="0"/>
                <a:cs typeface="Times New Roman" panose="02020603050405020304" pitchFamily="18" charset="0"/>
              </a:rPr>
              <a:t>The method extends lasso regression and its feature sparsity to feed-forward neural network.</a:t>
            </a:r>
          </a:p>
          <a:p>
            <a:r>
              <a:rPr lang="en-US" altLang="ko-KR" dirty="0">
                <a:latin typeface="Times New Roman" panose="02020603050405020304" pitchFamily="18" charset="0"/>
                <a:cs typeface="Times New Roman" panose="02020603050405020304" pitchFamily="18" charset="0"/>
              </a:rPr>
              <a:t>In experiment, </a:t>
            </a:r>
            <a:r>
              <a:rPr lang="en-US" altLang="ko-KR" dirty="0" err="1">
                <a:latin typeface="Times New Roman" panose="02020603050405020304" pitchFamily="18" charset="0"/>
                <a:cs typeface="Times New Roman" panose="02020603050405020304" pitchFamily="18" charset="0"/>
              </a:rPr>
              <a:t>LassoNet</a:t>
            </a:r>
            <a:r>
              <a:rPr lang="en-US" altLang="ko-KR" dirty="0">
                <a:latin typeface="Times New Roman" panose="02020603050405020304" pitchFamily="18" charset="0"/>
                <a:cs typeface="Times New Roman" panose="02020603050405020304" pitchFamily="18" charset="0"/>
              </a:rPr>
              <a:t> selects the most informative pixels on a subset of MNIST dataset, and classifies the original images with high accuracy.</a:t>
            </a:r>
            <a:endParaRPr lang="ko-KR"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6525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A306A58-62C4-F339-2CA2-028019ECA1F9}"/>
              </a:ext>
            </a:extLst>
          </p:cNvPr>
          <p:cNvSpPr>
            <a:spLocks noGrp="1"/>
          </p:cNvSpPr>
          <p:nvPr>
            <p:ph type="title"/>
          </p:nvPr>
        </p:nvSpPr>
        <p:spPr/>
        <p:txBody>
          <a:bodyPr/>
          <a:lstStyle/>
          <a:p>
            <a:r>
              <a:rPr lang="en-US" altLang="ko-KR" dirty="0">
                <a:latin typeface="Times New Roman" panose="02020603050405020304" pitchFamily="18" charset="0"/>
                <a:cs typeface="Times New Roman" panose="02020603050405020304" pitchFamily="18" charset="0"/>
              </a:rPr>
              <a:t>Method</a:t>
            </a:r>
            <a:endParaRPr lang="ko-KR" alt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내용 개체 틀 2">
                <a:extLst>
                  <a:ext uri="{FF2B5EF4-FFF2-40B4-BE49-F238E27FC236}">
                    <a16:creationId xmlns:a16="http://schemas.microsoft.com/office/drawing/2014/main" id="{BBEC7B65-841D-B550-5DB2-E9336350BD9B}"/>
                  </a:ext>
                </a:extLst>
              </p:cNvPr>
              <p:cNvSpPr>
                <a:spLocks noGrp="1"/>
              </p:cNvSpPr>
              <p:nvPr>
                <p:ph idx="1"/>
              </p:nvPr>
            </p:nvSpPr>
            <p:spPr>
              <a:xfrm>
                <a:off x="838200" y="1825625"/>
                <a:ext cx="5257800" cy="4351338"/>
              </a:xfrm>
            </p:spPr>
            <p:txBody>
              <a:bodyPr/>
              <a:lstStyle/>
              <a:p>
                <a:endParaRPr lang="en-US" altLang="ko-KR" i="1" dirty="0">
                  <a:latin typeface="Cambria Math" panose="02040503050406030204" pitchFamily="18" charset="0"/>
                  <a:ea typeface="Cambria Math" panose="02040503050406030204" pitchFamily="18" charset="0"/>
                </a:endParaRPr>
              </a:p>
              <a:p>
                <a14:m>
                  <m:oMath xmlns:m="http://schemas.openxmlformats.org/officeDocument/2006/math">
                    <m:r>
                      <a:rPr lang="en-US" altLang="ko-KR" i="1" smtClean="0">
                        <a:latin typeface="Cambria Math" panose="02040503050406030204" pitchFamily="18" charset="0"/>
                        <a:ea typeface="Cambria Math" panose="02040503050406030204" pitchFamily="18" charset="0"/>
                      </a:rPr>
                      <m:t>ℱ</m:t>
                    </m:r>
                    <m:r>
                      <a:rPr lang="en-US" altLang="ko-KR" b="0" i="1" smtClean="0">
                        <a:latin typeface="Cambria Math" panose="02040503050406030204" pitchFamily="18" charset="0"/>
                        <a:ea typeface="Cambria Math" panose="02040503050406030204" pitchFamily="18" charset="0"/>
                      </a:rPr>
                      <m:t>={</m:t>
                    </m:r>
                    <m:r>
                      <a:rPr lang="en-US" altLang="ko-KR" b="0" i="1" smtClean="0">
                        <a:latin typeface="Cambria Math" panose="02040503050406030204" pitchFamily="18" charset="0"/>
                        <a:ea typeface="Cambria Math" panose="02040503050406030204" pitchFamily="18" charset="0"/>
                      </a:rPr>
                      <m:t>𝑓</m:t>
                    </m:r>
                    <m:r>
                      <a:rPr lang="en-US" altLang="ko-KR" b="0" i="1" smtClean="0">
                        <a:latin typeface="Cambria Math" panose="02040503050406030204" pitchFamily="18" charset="0"/>
                        <a:ea typeface="Cambria Math" panose="02040503050406030204" pitchFamily="18" charset="0"/>
                      </a:rPr>
                      <m:t> :</m:t>
                    </m:r>
                    <m:r>
                      <a:rPr lang="en-US" altLang="ko-KR" b="0" i="1" smtClean="0">
                        <a:latin typeface="Cambria Math" panose="02040503050406030204" pitchFamily="18" charset="0"/>
                        <a:ea typeface="Cambria Math" panose="02040503050406030204" pitchFamily="18" charset="0"/>
                      </a:rPr>
                      <m:t>𝑓</m:t>
                    </m:r>
                    <m:d>
                      <m:dPr>
                        <m:ctrlPr>
                          <a:rPr lang="en-US" altLang="ko-KR" b="0" i="1" smtClean="0">
                            <a:latin typeface="Cambria Math" panose="02040503050406030204" pitchFamily="18" charset="0"/>
                            <a:ea typeface="Cambria Math" panose="02040503050406030204" pitchFamily="18" charset="0"/>
                          </a:rPr>
                        </m:ctrlPr>
                      </m:dPr>
                      <m:e>
                        <m:r>
                          <a:rPr lang="en-US" altLang="ko-KR" b="0" i="1" smtClean="0">
                            <a:latin typeface="Cambria Math" panose="02040503050406030204" pitchFamily="18" charset="0"/>
                            <a:ea typeface="Cambria Math" panose="02040503050406030204" pitchFamily="18" charset="0"/>
                          </a:rPr>
                          <m:t>𝑥</m:t>
                        </m:r>
                      </m:e>
                    </m:d>
                    <m:r>
                      <a:rPr lang="en-US" altLang="ko-KR" b="0" i="1" smtClean="0">
                        <a:latin typeface="Cambria Math" panose="02040503050406030204" pitchFamily="18" charset="0"/>
                        <a:ea typeface="Cambria Math" panose="02040503050406030204" pitchFamily="18" charset="0"/>
                      </a:rPr>
                      <m:t>=</m:t>
                    </m:r>
                    <m:sSup>
                      <m:sSupPr>
                        <m:ctrlPr>
                          <a:rPr lang="en-US" altLang="ko-KR" b="0" i="1" smtClean="0">
                            <a:latin typeface="Cambria Math" panose="02040503050406030204" pitchFamily="18" charset="0"/>
                            <a:ea typeface="Cambria Math" panose="02040503050406030204" pitchFamily="18" charset="0"/>
                          </a:rPr>
                        </m:ctrlPr>
                      </m:sSupPr>
                      <m:e>
                        <m:r>
                          <a:rPr lang="ko-KR" altLang="en-US" b="0" i="1" smtClean="0">
                            <a:latin typeface="Cambria Math" panose="02040503050406030204" pitchFamily="18" charset="0"/>
                            <a:ea typeface="Cambria Math" panose="02040503050406030204" pitchFamily="18" charset="0"/>
                          </a:rPr>
                          <m:t>𝜃</m:t>
                        </m:r>
                      </m:e>
                      <m:sup>
                        <m:r>
                          <a:rPr lang="en-US" altLang="ko-KR" b="0" i="1" smtClean="0">
                            <a:latin typeface="Cambria Math" panose="02040503050406030204" pitchFamily="18" charset="0"/>
                            <a:ea typeface="Cambria Math" panose="02040503050406030204" pitchFamily="18" charset="0"/>
                          </a:rPr>
                          <m:t>𝑇</m:t>
                        </m:r>
                      </m:sup>
                    </m:sSup>
                    <m:r>
                      <a:rPr lang="en-US" altLang="ko-KR" b="0" i="1" smtClean="0">
                        <a:latin typeface="Cambria Math" panose="02040503050406030204" pitchFamily="18" charset="0"/>
                        <a:ea typeface="Cambria Math" panose="02040503050406030204" pitchFamily="18" charset="0"/>
                      </a:rPr>
                      <m:t>𝑥</m:t>
                    </m:r>
                    <m:r>
                      <a:rPr lang="en-US" altLang="ko-KR" b="0" i="1" smtClean="0">
                        <a:latin typeface="Cambria Math" panose="02040503050406030204" pitchFamily="18" charset="0"/>
                        <a:ea typeface="Cambria Math" panose="02040503050406030204" pitchFamily="18" charset="0"/>
                      </a:rPr>
                      <m:t> + </m:t>
                    </m:r>
                    <m:sSub>
                      <m:sSubPr>
                        <m:ctrlPr>
                          <a:rPr lang="en-US" altLang="ko-KR" b="0" i="1" smtClean="0">
                            <a:latin typeface="Cambria Math" panose="02040503050406030204" pitchFamily="18" charset="0"/>
                            <a:ea typeface="Cambria Math" panose="02040503050406030204" pitchFamily="18" charset="0"/>
                          </a:rPr>
                        </m:ctrlPr>
                      </m:sSubPr>
                      <m:e>
                        <m:r>
                          <a:rPr lang="en-US" altLang="ko-KR" b="0" i="1" smtClean="0">
                            <a:latin typeface="Cambria Math" panose="02040503050406030204" pitchFamily="18" charset="0"/>
                            <a:ea typeface="Cambria Math" panose="02040503050406030204" pitchFamily="18" charset="0"/>
                          </a:rPr>
                          <m:t>𝑓</m:t>
                        </m:r>
                      </m:e>
                      <m:sub>
                        <m:r>
                          <a:rPr lang="en-US" altLang="ko-KR" b="0" i="1" smtClean="0">
                            <a:latin typeface="Cambria Math" panose="02040503050406030204" pitchFamily="18" charset="0"/>
                            <a:ea typeface="Cambria Math" panose="02040503050406030204" pitchFamily="18" charset="0"/>
                          </a:rPr>
                          <m:t>𝑊</m:t>
                        </m:r>
                      </m:sub>
                    </m:sSub>
                    <m:r>
                      <a:rPr lang="en-US" altLang="ko-KR" b="0" i="1" smtClean="0">
                        <a:latin typeface="Cambria Math" panose="02040503050406030204" pitchFamily="18" charset="0"/>
                        <a:ea typeface="Cambria Math" panose="02040503050406030204" pitchFamily="18" charset="0"/>
                      </a:rPr>
                      <m:t>(</m:t>
                    </m:r>
                    <m:r>
                      <a:rPr lang="en-US" altLang="ko-KR" b="0" i="1" smtClean="0">
                        <a:latin typeface="Cambria Math" panose="02040503050406030204" pitchFamily="18" charset="0"/>
                        <a:ea typeface="Cambria Math" panose="02040503050406030204" pitchFamily="18" charset="0"/>
                      </a:rPr>
                      <m:t>𝑥</m:t>
                    </m:r>
                    <m:r>
                      <a:rPr lang="en-US" altLang="ko-KR" b="0" i="1" smtClean="0">
                        <a:latin typeface="Cambria Math" panose="02040503050406030204" pitchFamily="18" charset="0"/>
                        <a:ea typeface="Cambria Math" panose="02040503050406030204" pitchFamily="18" charset="0"/>
                      </a:rPr>
                      <m:t>)}</m:t>
                    </m:r>
                  </m:oMath>
                </a14:m>
                <a:endParaRPr lang="en-US" altLang="ko-KR" dirty="0"/>
              </a:p>
              <a:p>
                <a14:m>
                  <m:oMath xmlns:m="http://schemas.openxmlformats.org/officeDocument/2006/math">
                    <m:sSub>
                      <m:sSubPr>
                        <m:ctrlPr>
                          <a:rPr lang="en-US" altLang="ko-KR" b="0" i="1" smtClean="0">
                            <a:latin typeface="Cambria Math" panose="02040503050406030204" pitchFamily="18" charset="0"/>
                            <a:ea typeface="Cambria Math" panose="02040503050406030204" pitchFamily="18" charset="0"/>
                          </a:rPr>
                        </m:ctrlPr>
                      </m:sSubPr>
                      <m:e>
                        <m:r>
                          <a:rPr lang="en-US" altLang="ko-KR" b="0" i="1" smtClean="0">
                            <a:latin typeface="Cambria Math" panose="02040503050406030204" pitchFamily="18" charset="0"/>
                            <a:ea typeface="Cambria Math" panose="02040503050406030204" pitchFamily="18" charset="0"/>
                          </a:rPr>
                          <m:t>𝑓</m:t>
                        </m:r>
                      </m:e>
                      <m:sub>
                        <m:r>
                          <a:rPr lang="en-US" altLang="ko-KR" b="0" i="1" smtClean="0">
                            <a:latin typeface="Cambria Math" panose="02040503050406030204" pitchFamily="18" charset="0"/>
                            <a:ea typeface="Cambria Math" panose="02040503050406030204" pitchFamily="18" charset="0"/>
                          </a:rPr>
                          <m:t>𝑊</m:t>
                        </m:r>
                      </m:sub>
                    </m:sSub>
                  </m:oMath>
                </a14:m>
                <a:r>
                  <a:rPr lang="en-US" altLang="ko-KR" dirty="0"/>
                  <a:t> </a:t>
                </a:r>
                <a:r>
                  <a:rPr lang="en-US" altLang="ko-KR" dirty="0">
                    <a:latin typeface="Times New Roman" panose="02020603050405020304" pitchFamily="18" charset="0"/>
                    <a:cs typeface="Times New Roman" panose="02020603050405020304" pitchFamily="18" charset="0"/>
                  </a:rPr>
                  <a:t>denotes a fully connected network with parameter W</a:t>
                </a:r>
              </a:p>
              <a:p>
                <a14:m>
                  <m:oMath xmlns:m="http://schemas.openxmlformats.org/officeDocument/2006/math">
                    <m:r>
                      <a:rPr lang="ko-KR" altLang="en-US" b="0" i="1" smtClean="0">
                        <a:latin typeface="Cambria Math" panose="02040503050406030204" pitchFamily="18" charset="0"/>
                        <a:ea typeface="Cambria Math" panose="02040503050406030204" pitchFamily="18" charset="0"/>
                      </a:rPr>
                      <m:t>𝜃</m:t>
                    </m:r>
                  </m:oMath>
                </a14:m>
                <a:r>
                  <a:rPr lang="en-US" altLang="ko-KR" dirty="0">
                    <a:latin typeface="Times New Roman" panose="02020603050405020304" pitchFamily="18" charset="0"/>
                    <a:cs typeface="Times New Roman" panose="02020603050405020304" pitchFamily="18" charset="0"/>
                  </a:rPr>
                  <a:t> denotes the parameter of residual layer</a:t>
                </a:r>
              </a:p>
            </p:txBody>
          </p:sp>
        </mc:Choice>
        <mc:Fallback xmlns="">
          <p:sp>
            <p:nvSpPr>
              <p:cNvPr id="3" name="내용 개체 틀 2">
                <a:extLst>
                  <a:ext uri="{FF2B5EF4-FFF2-40B4-BE49-F238E27FC236}">
                    <a16:creationId xmlns:a16="http://schemas.microsoft.com/office/drawing/2014/main" id="{BBEC7B65-841D-B550-5DB2-E9336350BD9B}"/>
                  </a:ext>
                </a:extLst>
              </p:cNvPr>
              <p:cNvSpPr>
                <a:spLocks noGrp="1" noRot="1" noChangeAspect="1" noMove="1" noResize="1" noEditPoints="1" noAdjustHandles="1" noChangeArrowheads="1" noChangeShapeType="1" noTextEdit="1"/>
              </p:cNvSpPr>
              <p:nvPr>
                <p:ph idx="1"/>
              </p:nvPr>
            </p:nvSpPr>
            <p:spPr>
              <a:xfrm>
                <a:off x="838200" y="1825625"/>
                <a:ext cx="5257800" cy="4351338"/>
              </a:xfrm>
              <a:blipFill>
                <a:blip r:embed="rId3"/>
                <a:stretch>
                  <a:fillRect/>
                </a:stretch>
              </a:blipFill>
            </p:spPr>
            <p:txBody>
              <a:bodyPr/>
              <a:lstStyle/>
              <a:p>
                <a:r>
                  <a:rPr lang="ko-KR" altLang="en-US">
                    <a:noFill/>
                  </a:rPr>
                  <a:t> </a:t>
                </a:r>
              </a:p>
            </p:txBody>
          </p:sp>
        </mc:Fallback>
      </mc:AlternateContent>
      <p:pic>
        <p:nvPicPr>
          <p:cNvPr id="5" name="그림 4">
            <a:extLst>
              <a:ext uri="{FF2B5EF4-FFF2-40B4-BE49-F238E27FC236}">
                <a16:creationId xmlns:a16="http://schemas.microsoft.com/office/drawing/2014/main" id="{BAE42D17-E1EF-CB24-B20A-3A70E566502A}"/>
              </a:ext>
            </a:extLst>
          </p:cNvPr>
          <p:cNvPicPr>
            <a:picLocks noChangeAspect="1"/>
          </p:cNvPicPr>
          <p:nvPr/>
        </p:nvPicPr>
        <p:blipFill>
          <a:blip r:embed="rId4"/>
          <a:stretch>
            <a:fillRect/>
          </a:stretch>
        </p:blipFill>
        <p:spPr>
          <a:xfrm>
            <a:off x="6273201" y="1533015"/>
            <a:ext cx="5918799" cy="3311940"/>
          </a:xfrm>
          <a:prstGeom prst="rect">
            <a:avLst/>
          </a:prstGeom>
        </p:spPr>
      </p:pic>
    </p:spTree>
    <p:extLst>
      <p:ext uri="{BB962C8B-B14F-4D97-AF65-F5344CB8AC3E}">
        <p14:creationId xmlns:p14="http://schemas.microsoft.com/office/powerpoint/2010/main" val="1263770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A306A58-62C4-F339-2CA2-028019ECA1F9}"/>
              </a:ext>
            </a:extLst>
          </p:cNvPr>
          <p:cNvSpPr>
            <a:spLocks noGrp="1"/>
          </p:cNvSpPr>
          <p:nvPr>
            <p:ph type="title"/>
          </p:nvPr>
        </p:nvSpPr>
        <p:spPr/>
        <p:txBody>
          <a:bodyPr/>
          <a:lstStyle/>
          <a:p>
            <a:r>
              <a:rPr lang="en-US" altLang="ko-KR" dirty="0">
                <a:latin typeface="Times New Roman" panose="02020603050405020304" pitchFamily="18" charset="0"/>
                <a:cs typeface="Times New Roman" panose="02020603050405020304" pitchFamily="18" charset="0"/>
              </a:rPr>
              <a:t>Method</a:t>
            </a:r>
            <a:endParaRPr lang="ko-KR" alt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내용 개체 틀 2">
                <a:extLst>
                  <a:ext uri="{FF2B5EF4-FFF2-40B4-BE49-F238E27FC236}">
                    <a16:creationId xmlns:a16="http://schemas.microsoft.com/office/drawing/2014/main" id="{BBEC7B65-841D-B550-5DB2-E9336350BD9B}"/>
                  </a:ext>
                </a:extLst>
              </p:cNvPr>
              <p:cNvSpPr>
                <a:spLocks noGrp="1"/>
              </p:cNvSpPr>
              <p:nvPr>
                <p:ph idx="1"/>
              </p:nvPr>
            </p:nvSpPr>
            <p:spPr/>
            <p:txBody>
              <a:bodyPr/>
              <a:lstStyle/>
              <a:p>
                <a:pPr>
                  <a:lnSpc>
                    <a:spcPct val="114000"/>
                  </a:lnSpc>
                </a:pPr>
                <a14:m>
                  <m:oMath xmlns:m="http://schemas.openxmlformats.org/officeDocument/2006/math">
                    <m:r>
                      <a:rPr lang="en-US" altLang="ko-KR" b="0" i="1" smtClean="0">
                        <a:latin typeface="Cambria Math" panose="02040503050406030204" pitchFamily="18" charset="0"/>
                      </a:rPr>
                      <m:t>𝐿</m:t>
                    </m:r>
                    <m:d>
                      <m:dPr>
                        <m:ctrlPr>
                          <a:rPr lang="en-US" altLang="ko-KR" b="0" i="1" smtClean="0">
                            <a:latin typeface="Cambria Math" panose="02040503050406030204" pitchFamily="18" charset="0"/>
                          </a:rPr>
                        </m:ctrlPr>
                      </m:dPr>
                      <m:e>
                        <m:r>
                          <a:rPr lang="ko-KR" altLang="en-US" i="1">
                            <a:latin typeface="Cambria Math" panose="02040503050406030204" pitchFamily="18" charset="0"/>
                            <a:ea typeface="Cambria Math" panose="02040503050406030204" pitchFamily="18" charset="0"/>
                          </a:rPr>
                          <m:t>𝜃</m:t>
                        </m:r>
                        <m:r>
                          <a:rPr lang="en-US" altLang="ko-KR" b="0" i="1" smtClean="0">
                            <a:latin typeface="Cambria Math" panose="02040503050406030204" pitchFamily="18" charset="0"/>
                            <a:ea typeface="Cambria Math" panose="02040503050406030204" pitchFamily="18" charset="0"/>
                          </a:rPr>
                          <m:t>,</m:t>
                        </m:r>
                        <m:r>
                          <a:rPr lang="en-US" altLang="ko-KR" b="0" i="1" smtClean="0">
                            <a:latin typeface="Cambria Math" panose="02040503050406030204" pitchFamily="18" charset="0"/>
                            <a:ea typeface="Cambria Math" panose="02040503050406030204" pitchFamily="18" charset="0"/>
                          </a:rPr>
                          <m:t>𝑊</m:t>
                        </m:r>
                      </m:e>
                    </m:d>
                    <m:r>
                      <a:rPr lang="en-US" altLang="ko-KR" b="0" i="1" smtClean="0">
                        <a:latin typeface="Cambria Math" panose="02040503050406030204" pitchFamily="18" charset="0"/>
                        <a:ea typeface="Cambria Math" panose="02040503050406030204" pitchFamily="18" charset="0"/>
                      </a:rPr>
                      <m:t>= </m:t>
                    </m:r>
                    <m:f>
                      <m:fPr>
                        <m:ctrlPr>
                          <a:rPr lang="en-US" altLang="ko-KR" b="0" i="1" smtClean="0">
                            <a:latin typeface="Cambria Math" panose="02040503050406030204" pitchFamily="18" charset="0"/>
                            <a:ea typeface="Cambria Math" panose="02040503050406030204" pitchFamily="18" charset="0"/>
                          </a:rPr>
                        </m:ctrlPr>
                      </m:fPr>
                      <m:num>
                        <m:r>
                          <a:rPr lang="en-US" altLang="ko-KR" b="0" i="1" smtClean="0">
                            <a:latin typeface="Cambria Math" panose="02040503050406030204" pitchFamily="18" charset="0"/>
                            <a:ea typeface="Cambria Math" panose="02040503050406030204" pitchFamily="18" charset="0"/>
                          </a:rPr>
                          <m:t>1</m:t>
                        </m:r>
                      </m:num>
                      <m:den>
                        <m:r>
                          <a:rPr lang="en-US" altLang="ko-KR" b="0" i="1" smtClean="0">
                            <a:latin typeface="Cambria Math" panose="02040503050406030204" pitchFamily="18" charset="0"/>
                            <a:ea typeface="Cambria Math" panose="02040503050406030204" pitchFamily="18" charset="0"/>
                          </a:rPr>
                          <m:t>𝑛</m:t>
                        </m:r>
                      </m:den>
                    </m:f>
                    <m:nary>
                      <m:naryPr>
                        <m:chr m:val="∑"/>
                        <m:ctrlPr>
                          <a:rPr lang="en-US" altLang="ko-KR" b="0" i="1" smtClean="0">
                            <a:latin typeface="Cambria Math" panose="02040503050406030204" pitchFamily="18" charset="0"/>
                            <a:ea typeface="Cambria Math" panose="02040503050406030204" pitchFamily="18" charset="0"/>
                          </a:rPr>
                        </m:ctrlPr>
                      </m:naryPr>
                      <m:sub>
                        <m:r>
                          <m:rPr>
                            <m:brk m:alnAt="23"/>
                          </m:rPr>
                          <a:rPr lang="en-US" altLang="ko-KR" b="0" i="1" smtClean="0">
                            <a:latin typeface="Cambria Math" panose="02040503050406030204" pitchFamily="18" charset="0"/>
                            <a:ea typeface="Cambria Math" panose="02040503050406030204" pitchFamily="18" charset="0"/>
                          </a:rPr>
                          <m:t>𝑖</m:t>
                        </m:r>
                        <m:r>
                          <a:rPr lang="en-US" altLang="ko-KR" b="0" i="1" smtClean="0">
                            <a:latin typeface="Cambria Math" panose="02040503050406030204" pitchFamily="18" charset="0"/>
                            <a:ea typeface="Cambria Math" panose="02040503050406030204" pitchFamily="18" charset="0"/>
                          </a:rPr>
                          <m:t>=1</m:t>
                        </m:r>
                      </m:sub>
                      <m:sup>
                        <m:r>
                          <a:rPr lang="en-US" altLang="ko-KR" b="0" i="1" smtClean="0">
                            <a:latin typeface="Cambria Math" panose="02040503050406030204" pitchFamily="18" charset="0"/>
                            <a:ea typeface="Cambria Math" panose="02040503050406030204" pitchFamily="18" charset="0"/>
                          </a:rPr>
                          <m:t>𝑛</m:t>
                        </m:r>
                      </m:sup>
                      <m:e>
                        <m:r>
                          <a:rPr lang="en-US" altLang="ko-KR" b="0" i="1" smtClean="0">
                            <a:latin typeface="Cambria Math" panose="02040503050406030204" pitchFamily="18" charset="0"/>
                            <a:ea typeface="Cambria Math" panose="02040503050406030204" pitchFamily="18" charset="0"/>
                          </a:rPr>
                          <m:t>𝑙</m:t>
                        </m:r>
                        <m:r>
                          <a:rPr lang="en-US" altLang="ko-KR" b="0" i="1" smtClean="0">
                            <a:latin typeface="Cambria Math" panose="02040503050406030204" pitchFamily="18" charset="0"/>
                            <a:ea typeface="Cambria Math" panose="02040503050406030204" pitchFamily="18" charset="0"/>
                          </a:rPr>
                          <m:t>(</m:t>
                        </m:r>
                        <m:sSub>
                          <m:sSubPr>
                            <m:ctrlPr>
                              <a:rPr lang="en-US" altLang="ko-KR" b="0" i="1" smtClean="0">
                                <a:latin typeface="Cambria Math" panose="02040503050406030204" pitchFamily="18" charset="0"/>
                                <a:ea typeface="Cambria Math" panose="02040503050406030204" pitchFamily="18" charset="0"/>
                              </a:rPr>
                            </m:ctrlPr>
                          </m:sSubPr>
                          <m:e>
                            <m:r>
                              <a:rPr lang="en-US" altLang="ko-KR" b="0" i="1" smtClean="0">
                                <a:latin typeface="Cambria Math" panose="02040503050406030204" pitchFamily="18" charset="0"/>
                                <a:ea typeface="Cambria Math" panose="02040503050406030204" pitchFamily="18" charset="0"/>
                              </a:rPr>
                              <m:t>𝑥</m:t>
                            </m:r>
                          </m:e>
                          <m:sub>
                            <m:r>
                              <a:rPr lang="en-US" altLang="ko-KR" b="0" i="1" smtClean="0">
                                <a:latin typeface="Cambria Math" panose="02040503050406030204" pitchFamily="18" charset="0"/>
                                <a:ea typeface="Cambria Math" panose="02040503050406030204" pitchFamily="18" charset="0"/>
                              </a:rPr>
                              <m:t>𝑖</m:t>
                            </m:r>
                          </m:sub>
                        </m:sSub>
                        <m:r>
                          <a:rPr lang="en-US" altLang="ko-KR" b="0" i="1" smtClean="0">
                            <a:latin typeface="Cambria Math" panose="02040503050406030204" pitchFamily="18" charset="0"/>
                            <a:ea typeface="Cambria Math" panose="02040503050406030204" pitchFamily="18" charset="0"/>
                          </a:rPr>
                          <m:t>,</m:t>
                        </m:r>
                        <m:sSub>
                          <m:sSubPr>
                            <m:ctrlPr>
                              <a:rPr lang="en-US" altLang="ko-KR" i="1">
                                <a:latin typeface="Cambria Math" panose="02040503050406030204" pitchFamily="18" charset="0"/>
                                <a:ea typeface="Cambria Math" panose="02040503050406030204" pitchFamily="18" charset="0"/>
                              </a:rPr>
                            </m:ctrlPr>
                          </m:sSubPr>
                          <m:e>
                            <m:r>
                              <a:rPr lang="en-US" altLang="ko-KR" b="0" i="1" smtClean="0">
                                <a:latin typeface="Cambria Math" panose="02040503050406030204" pitchFamily="18" charset="0"/>
                                <a:ea typeface="Cambria Math" panose="02040503050406030204" pitchFamily="18" charset="0"/>
                              </a:rPr>
                              <m:t>𝑦</m:t>
                            </m:r>
                          </m:e>
                          <m:sub>
                            <m:r>
                              <a:rPr lang="en-US" altLang="ko-KR" i="1">
                                <a:latin typeface="Cambria Math" panose="02040503050406030204" pitchFamily="18" charset="0"/>
                                <a:ea typeface="Cambria Math" panose="02040503050406030204" pitchFamily="18" charset="0"/>
                              </a:rPr>
                              <m:t>𝑖</m:t>
                            </m:r>
                          </m:sub>
                        </m:sSub>
                        <m:r>
                          <a:rPr lang="en-US" altLang="ko-KR" b="0" i="1" smtClean="0">
                            <a:latin typeface="Cambria Math" panose="02040503050406030204" pitchFamily="18" charset="0"/>
                            <a:ea typeface="Cambria Math" panose="02040503050406030204" pitchFamily="18" charset="0"/>
                          </a:rPr>
                          <m:t>;</m:t>
                        </m:r>
                      </m:e>
                    </m:nary>
                    <m:r>
                      <a:rPr lang="ko-KR" altLang="en-US" i="1">
                        <a:latin typeface="Cambria Math" panose="02040503050406030204" pitchFamily="18" charset="0"/>
                        <a:ea typeface="Cambria Math" panose="02040503050406030204" pitchFamily="18" charset="0"/>
                      </a:rPr>
                      <m:t>𝜃</m:t>
                    </m:r>
                    <m:r>
                      <a:rPr lang="en-US" altLang="ko-KR" b="0" i="1" smtClean="0">
                        <a:latin typeface="Cambria Math" panose="02040503050406030204" pitchFamily="18" charset="0"/>
                        <a:ea typeface="Cambria Math" panose="02040503050406030204" pitchFamily="18" charset="0"/>
                      </a:rPr>
                      <m:t>,</m:t>
                    </m:r>
                    <m:r>
                      <a:rPr lang="en-US" altLang="ko-KR" b="0" i="1" smtClean="0">
                        <a:latin typeface="Cambria Math" panose="02040503050406030204" pitchFamily="18" charset="0"/>
                        <a:ea typeface="Cambria Math" panose="02040503050406030204" pitchFamily="18" charset="0"/>
                      </a:rPr>
                      <m:t>𝑊</m:t>
                    </m:r>
                    <m:r>
                      <a:rPr lang="en-US" altLang="ko-KR" b="0" i="1" smtClean="0">
                        <a:latin typeface="Cambria Math" panose="02040503050406030204" pitchFamily="18" charset="0"/>
                        <a:ea typeface="Cambria Math" panose="02040503050406030204" pitchFamily="18" charset="0"/>
                      </a:rPr>
                      <m:t>)</m:t>
                    </m:r>
                  </m:oMath>
                </a14:m>
                <a:endParaRPr lang="en-US" altLang="ko-KR" b="0" dirty="0">
                  <a:latin typeface="Times New Roman" panose="02020603050405020304" pitchFamily="18" charset="0"/>
                  <a:cs typeface="Times New Roman" panose="02020603050405020304" pitchFamily="18" charset="0"/>
                </a:endParaRPr>
              </a:p>
              <a:p>
                <a:pPr>
                  <a:lnSpc>
                    <a:spcPct val="114000"/>
                  </a:lnSpc>
                </a:pPr>
                <a:r>
                  <a:rPr lang="en-US" altLang="ko-KR" b="0" dirty="0">
                    <a:latin typeface="Times New Roman" panose="02020603050405020304" pitchFamily="18" charset="0"/>
                    <a:cs typeface="Times New Roman" panose="02020603050405020304" pitchFamily="18" charset="0"/>
                  </a:rPr>
                  <a:t>Objective function is defined as</a:t>
                </a:r>
              </a:p>
              <a:p>
                <a:pPr marL="0" indent="0">
                  <a:lnSpc>
                    <a:spcPct val="114000"/>
                  </a:lnSpc>
                  <a:buNone/>
                </a:pPr>
                <a:r>
                  <a:rPr lang="en-US" altLang="ko-KR" b="0" dirty="0"/>
                  <a:t>	</a:t>
                </a:r>
                <a14:m>
                  <m:oMath xmlns:m="http://schemas.openxmlformats.org/officeDocument/2006/math">
                    <m:func>
                      <m:funcPr>
                        <m:ctrlPr>
                          <a:rPr lang="en-US" altLang="ko-KR" b="0" i="1" smtClean="0">
                            <a:latin typeface="Cambria Math" panose="02040503050406030204" pitchFamily="18" charset="0"/>
                          </a:rPr>
                        </m:ctrlPr>
                      </m:funcPr>
                      <m:fName>
                        <m:limLow>
                          <m:limLowPr>
                            <m:ctrlPr>
                              <a:rPr lang="en-US" altLang="ko-KR" b="0" i="1" smtClean="0">
                                <a:latin typeface="Cambria Math" panose="02040503050406030204" pitchFamily="18" charset="0"/>
                              </a:rPr>
                            </m:ctrlPr>
                          </m:limLowPr>
                          <m:e>
                            <m:r>
                              <m:rPr>
                                <m:sty m:val="p"/>
                              </m:rPr>
                              <a:rPr lang="en-US" altLang="ko-KR" b="0" i="0" smtClean="0">
                                <a:latin typeface="Cambria Math" panose="02040503050406030204" pitchFamily="18" charset="0"/>
                              </a:rPr>
                              <m:t>minimize</m:t>
                            </m:r>
                          </m:e>
                          <m:lim>
                            <m:r>
                              <a:rPr lang="ko-KR" altLang="en-US" b="0" i="1" smtClean="0">
                                <a:latin typeface="Cambria Math" panose="02040503050406030204" pitchFamily="18" charset="0"/>
                              </a:rPr>
                              <m:t>𝜃</m:t>
                            </m:r>
                            <m:r>
                              <a:rPr lang="en-US" altLang="ko-KR" b="0" i="1" smtClean="0">
                                <a:latin typeface="Cambria Math" panose="02040503050406030204" pitchFamily="18" charset="0"/>
                              </a:rPr>
                              <m:t>,</m:t>
                            </m:r>
                            <m:r>
                              <a:rPr lang="en-US" altLang="ko-KR" b="0" i="1" smtClean="0">
                                <a:latin typeface="Cambria Math" panose="02040503050406030204" pitchFamily="18" charset="0"/>
                              </a:rPr>
                              <m:t>𝑊</m:t>
                            </m:r>
                          </m:lim>
                        </m:limLow>
                      </m:fName>
                      <m:e>
                        <m:r>
                          <a:rPr lang="en-US" altLang="ko-KR" i="1">
                            <a:latin typeface="Cambria Math" panose="02040503050406030204" pitchFamily="18" charset="0"/>
                          </a:rPr>
                          <m:t>𝐿</m:t>
                        </m:r>
                        <m:d>
                          <m:dPr>
                            <m:ctrlPr>
                              <a:rPr lang="en-US" altLang="ko-KR" i="1">
                                <a:latin typeface="Cambria Math" panose="02040503050406030204" pitchFamily="18" charset="0"/>
                              </a:rPr>
                            </m:ctrlPr>
                          </m:dPr>
                          <m:e>
                            <m:r>
                              <a:rPr lang="ko-KR" altLang="en-US" i="1">
                                <a:latin typeface="Cambria Math" panose="02040503050406030204" pitchFamily="18" charset="0"/>
                                <a:ea typeface="Cambria Math" panose="02040503050406030204" pitchFamily="18" charset="0"/>
                              </a:rPr>
                              <m:t>𝜃</m:t>
                            </m:r>
                            <m:r>
                              <a:rPr lang="en-US" altLang="ko-KR" i="1">
                                <a:latin typeface="Cambria Math" panose="02040503050406030204" pitchFamily="18" charset="0"/>
                                <a:ea typeface="Cambria Math" panose="02040503050406030204" pitchFamily="18" charset="0"/>
                              </a:rPr>
                              <m:t>,</m:t>
                            </m:r>
                            <m:r>
                              <a:rPr lang="en-US" altLang="ko-KR" i="1">
                                <a:latin typeface="Cambria Math" panose="02040503050406030204" pitchFamily="18" charset="0"/>
                                <a:ea typeface="Cambria Math" panose="02040503050406030204" pitchFamily="18" charset="0"/>
                              </a:rPr>
                              <m:t>𝑊</m:t>
                            </m:r>
                          </m:e>
                        </m:d>
                        <m:r>
                          <a:rPr lang="en-US" altLang="ko-KR" b="0" i="1" smtClean="0">
                            <a:latin typeface="Cambria Math" panose="02040503050406030204" pitchFamily="18" charset="0"/>
                            <a:ea typeface="Cambria Math" panose="02040503050406030204" pitchFamily="18" charset="0"/>
                          </a:rPr>
                          <m:t>+ </m:t>
                        </m:r>
                        <m:r>
                          <a:rPr lang="ko-KR" altLang="en-US" b="0" i="1" smtClean="0">
                            <a:latin typeface="Cambria Math" panose="02040503050406030204" pitchFamily="18" charset="0"/>
                            <a:ea typeface="Cambria Math" panose="02040503050406030204" pitchFamily="18" charset="0"/>
                          </a:rPr>
                          <m:t>𝜆</m:t>
                        </m:r>
                        <m:r>
                          <a:rPr lang="en-US" altLang="ko-KR" b="0" i="1" smtClean="0">
                            <a:latin typeface="Cambria Math" panose="02040503050406030204" pitchFamily="18" charset="0"/>
                            <a:ea typeface="Cambria Math" panose="02040503050406030204" pitchFamily="18" charset="0"/>
                          </a:rPr>
                          <m:t>||</m:t>
                        </m:r>
                        <m:r>
                          <a:rPr lang="ko-KR" altLang="en-US" i="1">
                            <a:latin typeface="Cambria Math" panose="02040503050406030204" pitchFamily="18" charset="0"/>
                            <a:ea typeface="Cambria Math" panose="02040503050406030204" pitchFamily="18" charset="0"/>
                          </a:rPr>
                          <m:t>𝜃</m:t>
                        </m:r>
                        <m:r>
                          <a:rPr lang="en-US" altLang="ko-KR" i="1">
                            <a:latin typeface="Cambria Math" panose="02040503050406030204" pitchFamily="18" charset="0"/>
                            <a:ea typeface="Cambria Math" panose="02040503050406030204" pitchFamily="18" charset="0"/>
                          </a:rPr>
                          <m:t>|</m:t>
                        </m:r>
                        <m:sSub>
                          <m:sSubPr>
                            <m:ctrlPr>
                              <a:rPr lang="en-US" altLang="ko-KR" i="1" smtClean="0">
                                <a:latin typeface="Cambria Math" panose="02040503050406030204" pitchFamily="18" charset="0"/>
                                <a:ea typeface="Cambria Math" panose="02040503050406030204" pitchFamily="18" charset="0"/>
                              </a:rPr>
                            </m:ctrlPr>
                          </m:sSubPr>
                          <m:e>
                            <m:r>
                              <a:rPr lang="en-US" altLang="ko-KR" b="0" i="1" smtClean="0">
                                <a:latin typeface="Cambria Math" panose="02040503050406030204" pitchFamily="18" charset="0"/>
                                <a:ea typeface="Cambria Math" panose="02040503050406030204" pitchFamily="18" charset="0"/>
                              </a:rPr>
                              <m:t>|</m:t>
                            </m:r>
                          </m:e>
                          <m:sub>
                            <m:r>
                              <a:rPr lang="en-US" altLang="ko-KR" b="0" i="1" smtClean="0">
                                <a:latin typeface="Cambria Math" panose="02040503050406030204" pitchFamily="18" charset="0"/>
                                <a:ea typeface="Cambria Math" panose="02040503050406030204" pitchFamily="18" charset="0"/>
                              </a:rPr>
                              <m:t>1</m:t>
                            </m:r>
                          </m:sub>
                        </m:sSub>
                      </m:e>
                    </m:func>
                  </m:oMath>
                </a14:m>
                <a:endParaRPr lang="en-US" altLang="ko-KR" dirty="0"/>
              </a:p>
              <a:p>
                <a:pPr marL="0" indent="0">
                  <a:lnSpc>
                    <a:spcPct val="114000"/>
                  </a:lnSpc>
                  <a:buNone/>
                </a:pPr>
                <a:r>
                  <a:rPr lang="en-US" altLang="ko-KR" dirty="0"/>
                  <a:t>	</a:t>
                </a:r>
                <a:r>
                  <a:rPr lang="en-US" altLang="ko-KR" dirty="0">
                    <a:latin typeface="Times New Roman" panose="02020603050405020304" pitchFamily="18" charset="0"/>
                    <a:cs typeface="Times New Roman" panose="02020603050405020304" pitchFamily="18" charset="0"/>
                  </a:rPr>
                  <a:t>subject to </a:t>
                </a:r>
                <a14:m>
                  <m:oMath xmlns:m="http://schemas.openxmlformats.org/officeDocument/2006/math">
                    <m:r>
                      <a:rPr lang="en-US" altLang="ko-KR" b="0" i="1" smtClean="0">
                        <a:latin typeface="Cambria Math" panose="02040503050406030204" pitchFamily="18" charset="0"/>
                        <a:ea typeface="Cambria Math" panose="02040503050406030204" pitchFamily="18" charset="0"/>
                      </a:rPr>
                      <m:t>||</m:t>
                    </m:r>
                    <m:sSubSup>
                      <m:sSubSupPr>
                        <m:ctrlPr>
                          <a:rPr lang="en-US" altLang="ko-KR" b="0" i="1" smtClean="0">
                            <a:latin typeface="Cambria Math" panose="02040503050406030204" pitchFamily="18" charset="0"/>
                            <a:ea typeface="Cambria Math" panose="02040503050406030204" pitchFamily="18" charset="0"/>
                          </a:rPr>
                        </m:ctrlPr>
                      </m:sSubSupPr>
                      <m:e>
                        <m:r>
                          <a:rPr lang="en-US" altLang="ko-KR" b="0" i="1" smtClean="0">
                            <a:latin typeface="Cambria Math" panose="02040503050406030204" pitchFamily="18" charset="0"/>
                            <a:ea typeface="Cambria Math" panose="02040503050406030204" pitchFamily="18" charset="0"/>
                          </a:rPr>
                          <m:t>𝑊</m:t>
                        </m:r>
                      </m:e>
                      <m:sub>
                        <m:r>
                          <a:rPr lang="en-US" altLang="ko-KR" b="0" i="1" smtClean="0">
                            <a:latin typeface="Cambria Math" panose="02040503050406030204" pitchFamily="18" charset="0"/>
                            <a:ea typeface="Cambria Math" panose="02040503050406030204" pitchFamily="18" charset="0"/>
                          </a:rPr>
                          <m:t>𝑗</m:t>
                        </m:r>
                      </m:sub>
                      <m:sup>
                        <m:r>
                          <a:rPr lang="en-US" altLang="ko-KR" b="0" i="1" smtClean="0">
                            <a:latin typeface="Cambria Math" panose="02040503050406030204" pitchFamily="18" charset="0"/>
                            <a:ea typeface="Cambria Math" panose="02040503050406030204" pitchFamily="18" charset="0"/>
                          </a:rPr>
                          <m:t>(1)</m:t>
                        </m:r>
                      </m:sup>
                    </m:sSubSup>
                    <m:r>
                      <a:rPr lang="en-US" altLang="ko-KR" i="1">
                        <a:latin typeface="Cambria Math" panose="02040503050406030204" pitchFamily="18" charset="0"/>
                        <a:ea typeface="Cambria Math" panose="02040503050406030204" pitchFamily="18" charset="0"/>
                      </a:rPr>
                      <m:t>|</m:t>
                    </m:r>
                    <m:sSub>
                      <m:sSubPr>
                        <m:ctrlPr>
                          <a:rPr lang="en-US" altLang="ko-KR" i="1" smtClean="0">
                            <a:latin typeface="Cambria Math" panose="02040503050406030204" pitchFamily="18" charset="0"/>
                            <a:ea typeface="Cambria Math" panose="02040503050406030204" pitchFamily="18" charset="0"/>
                          </a:rPr>
                        </m:ctrlPr>
                      </m:sSubPr>
                      <m:e>
                        <m:r>
                          <a:rPr lang="en-US" altLang="ko-KR" b="0" i="1" smtClean="0">
                            <a:latin typeface="Cambria Math" panose="02040503050406030204" pitchFamily="18" charset="0"/>
                            <a:ea typeface="Cambria Math" panose="02040503050406030204" pitchFamily="18" charset="0"/>
                          </a:rPr>
                          <m:t>|</m:t>
                        </m:r>
                      </m:e>
                      <m:sub>
                        <m:r>
                          <a:rPr lang="en-US" altLang="ko-KR" b="0" i="1" smtClean="0">
                            <a:latin typeface="Cambria Math" panose="02040503050406030204" pitchFamily="18" charset="0"/>
                            <a:ea typeface="Cambria Math" panose="02040503050406030204" pitchFamily="18" charset="0"/>
                          </a:rPr>
                          <m:t>∞</m:t>
                        </m:r>
                      </m:sub>
                    </m:sSub>
                  </m:oMath>
                </a14:m>
                <a:r>
                  <a:rPr lang="en-US" altLang="ko-KR" dirty="0">
                    <a:latin typeface="Times New Roman" panose="02020603050405020304" pitchFamily="18" charset="0"/>
                    <a:cs typeface="Times New Roman" panose="02020603050405020304" pitchFamily="18" charset="0"/>
                  </a:rPr>
                  <a:t> </a:t>
                </a:r>
                <a14:m>
                  <m:oMath xmlns:m="http://schemas.openxmlformats.org/officeDocument/2006/math">
                    <m:r>
                      <a:rPr lang="en-US" altLang="ko-KR" i="1" dirty="0" smtClean="0">
                        <a:latin typeface="Cambria Math" panose="02040503050406030204" pitchFamily="18" charset="0"/>
                        <a:ea typeface="Cambria Math" panose="02040503050406030204" pitchFamily="18" charset="0"/>
                        <a:cs typeface="Times New Roman" panose="02020603050405020304" pitchFamily="18" charset="0"/>
                      </a:rPr>
                      <m:t>≤</m:t>
                    </m:r>
                    <m:r>
                      <a:rPr lang="en-US" altLang="ko-KR" b="0" i="1" dirty="0" smtClean="0">
                        <a:latin typeface="Cambria Math" panose="02040503050406030204" pitchFamily="18" charset="0"/>
                        <a:ea typeface="Cambria Math" panose="02040503050406030204" pitchFamily="18" charset="0"/>
                        <a:cs typeface="Times New Roman" panose="02020603050405020304" pitchFamily="18" charset="0"/>
                      </a:rPr>
                      <m:t>𝑀</m:t>
                    </m:r>
                    <m:r>
                      <a:rPr lang="en-US" altLang="ko-KR" i="1">
                        <a:latin typeface="Cambria Math" panose="02040503050406030204" pitchFamily="18" charset="0"/>
                        <a:ea typeface="Cambria Math" panose="02040503050406030204" pitchFamily="18" charset="0"/>
                      </a:rPr>
                      <m:t>|</m:t>
                    </m:r>
                    <m:sSub>
                      <m:sSubPr>
                        <m:ctrlPr>
                          <a:rPr lang="en-US" altLang="ko-KR" i="1" smtClean="0">
                            <a:latin typeface="Cambria Math" panose="02040503050406030204" pitchFamily="18" charset="0"/>
                            <a:ea typeface="Cambria Math" panose="02040503050406030204" pitchFamily="18" charset="0"/>
                          </a:rPr>
                        </m:ctrlPr>
                      </m:sSubPr>
                      <m:e>
                        <m:r>
                          <a:rPr lang="ko-KR" altLang="en-US" i="1">
                            <a:latin typeface="Cambria Math" panose="02040503050406030204" pitchFamily="18" charset="0"/>
                            <a:ea typeface="Cambria Math" panose="02040503050406030204" pitchFamily="18" charset="0"/>
                          </a:rPr>
                          <m:t>𝜃</m:t>
                        </m:r>
                      </m:e>
                      <m:sub>
                        <m:r>
                          <a:rPr lang="en-US" altLang="ko-KR" b="0" i="1" smtClean="0">
                            <a:latin typeface="Cambria Math" panose="02040503050406030204" pitchFamily="18" charset="0"/>
                            <a:ea typeface="Cambria Math" panose="02040503050406030204" pitchFamily="18" charset="0"/>
                          </a:rPr>
                          <m:t>𝑗</m:t>
                        </m:r>
                      </m:sub>
                    </m:sSub>
                    <m:r>
                      <a:rPr lang="en-US" altLang="ko-KR" b="0" i="1" smtClean="0">
                        <a:latin typeface="Cambria Math" panose="02040503050406030204" pitchFamily="18" charset="0"/>
                        <a:ea typeface="Cambria Math" panose="02040503050406030204" pitchFamily="18" charset="0"/>
                      </a:rPr>
                      <m:t>|</m:t>
                    </m:r>
                  </m:oMath>
                </a14:m>
                <a:r>
                  <a:rPr lang="en-US" altLang="ko-KR" dirty="0">
                    <a:latin typeface="Times New Roman" panose="02020603050405020304" pitchFamily="18" charset="0"/>
                    <a:cs typeface="Times New Roman" panose="02020603050405020304" pitchFamily="18" charset="0"/>
                  </a:rPr>
                  <a:t>, j = 1,…,d</a:t>
                </a:r>
              </a:p>
              <a:p>
                <a:pPr marL="0" indent="0">
                  <a:lnSpc>
                    <a:spcPct val="114000"/>
                  </a:lnSpc>
                  <a:buNone/>
                </a:pPr>
                <a:r>
                  <a:rPr lang="en-US" altLang="ko-KR" dirty="0">
                    <a:latin typeface="Times New Roman" panose="02020603050405020304" pitchFamily="18" charset="0"/>
                    <a:cs typeface="Times New Roman" panose="02020603050405020304" pitchFamily="18" charset="0"/>
                  </a:rPr>
                  <a:t>where </a:t>
                </a:r>
                <a14:m>
                  <m:oMath xmlns:m="http://schemas.openxmlformats.org/officeDocument/2006/math">
                    <m:sSubSup>
                      <m:sSubSupPr>
                        <m:ctrlPr>
                          <a:rPr lang="en-US" altLang="ko-KR" b="0" i="1" smtClean="0">
                            <a:latin typeface="Cambria Math" panose="02040503050406030204" pitchFamily="18" charset="0"/>
                            <a:ea typeface="Cambria Math" panose="02040503050406030204" pitchFamily="18" charset="0"/>
                          </a:rPr>
                        </m:ctrlPr>
                      </m:sSubSupPr>
                      <m:e>
                        <m:r>
                          <a:rPr lang="en-US" altLang="ko-KR" b="0" i="1" smtClean="0">
                            <a:latin typeface="Cambria Math" panose="02040503050406030204" pitchFamily="18" charset="0"/>
                            <a:ea typeface="Cambria Math" panose="02040503050406030204" pitchFamily="18" charset="0"/>
                          </a:rPr>
                          <m:t>𝑊</m:t>
                        </m:r>
                      </m:e>
                      <m:sub>
                        <m:r>
                          <a:rPr lang="en-US" altLang="ko-KR" b="0" i="1" smtClean="0">
                            <a:latin typeface="Cambria Math" panose="02040503050406030204" pitchFamily="18" charset="0"/>
                            <a:ea typeface="Cambria Math" panose="02040503050406030204" pitchFamily="18" charset="0"/>
                          </a:rPr>
                          <m:t>𝑗</m:t>
                        </m:r>
                      </m:sub>
                      <m:sup>
                        <m:r>
                          <a:rPr lang="en-US" altLang="ko-KR" b="0" i="1" smtClean="0">
                            <a:latin typeface="Cambria Math" panose="02040503050406030204" pitchFamily="18" charset="0"/>
                            <a:ea typeface="Cambria Math" panose="02040503050406030204" pitchFamily="18" charset="0"/>
                          </a:rPr>
                          <m:t>(1)</m:t>
                        </m:r>
                      </m:sup>
                    </m:sSubSup>
                  </m:oMath>
                </a14:m>
                <a:r>
                  <a:rPr lang="en-US" altLang="ko-KR" dirty="0">
                    <a:latin typeface="Times New Roman" panose="02020603050405020304" pitchFamily="18" charset="0"/>
                    <a:cs typeface="Times New Roman" panose="02020603050405020304" pitchFamily="18" charset="0"/>
                  </a:rPr>
                  <a:t> denotes the network’s input layer.</a:t>
                </a:r>
              </a:p>
              <a:p>
                <a:pPr marL="0" indent="0">
                  <a:lnSpc>
                    <a:spcPct val="114000"/>
                  </a:lnSpc>
                  <a:buNone/>
                </a:pPr>
                <a:endParaRPr lang="en-US" altLang="ko-KR" dirty="0">
                  <a:latin typeface="Times New Roman" panose="02020603050405020304" pitchFamily="18" charset="0"/>
                  <a:cs typeface="Times New Roman" panose="02020603050405020304" pitchFamily="18" charset="0"/>
                </a:endParaRPr>
              </a:p>
              <a:p>
                <a:pPr marL="0" indent="0">
                  <a:lnSpc>
                    <a:spcPct val="114000"/>
                  </a:lnSpc>
                  <a:buNone/>
                </a:pPr>
                <a:endParaRPr lang="en-US" altLang="ko-KR" dirty="0">
                  <a:latin typeface="Times New Roman" panose="02020603050405020304" pitchFamily="18" charset="0"/>
                  <a:cs typeface="Times New Roman" panose="02020603050405020304" pitchFamily="18" charset="0"/>
                </a:endParaRPr>
              </a:p>
            </p:txBody>
          </p:sp>
        </mc:Choice>
        <mc:Fallback xmlns="">
          <p:sp>
            <p:nvSpPr>
              <p:cNvPr id="3" name="내용 개체 틀 2">
                <a:extLst>
                  <a:ext uri="{FF2B5EF4-FFF2-40B4-BE49-F238E27FC236}">
                    <a16:creationId xmlns:a16="http://schemas.microsoft.com/office/drawing/2014/main" id="{BBEC7B65-841D-B550-5DB2-E9336350BD9B}"/>
                  </a:ext>
                </a:extLst>
              </p:cNvPr>
              <p:cNvSpPr>
                <a:spLocks noGrp="1" noRot="1" noChangeAspect="1" noMove="1" noResize="1" noEditPoints="1" noAdjustHandles="1" noChangeArrowheads="1" noChangeShapeType="1" noTextEdit="1"/>
              </p:cNvSpPr>
              <p:nvPr>
                <p:ph idx="1"/>
              </p:nvPr>
            </p:nvSpPr>
            <p:spPr>
              <a:blipFill>
                <a:blip r:embed="rId3"/>
                <a:stretch>
                  <a:fillRect l="-1217"/>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2392827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A306A58-62C4-F339-2CA2-028019ECA1F9}"/>
              </a:ext>
            </a:extLst>
          </p:cNvPr>
          <p:cNvSpPr>
            <a:spLocks noGrp="1"/>
          </p:cNvSpPr>
          <p:nvPr>
            <p:ph type="title"/>
          </p:nvPr>
        </p:nvSpPr>
        <p:spPr/>
        <p:txBody>
          <a:bodyPr/>
          <a:lstStyle/>
          <a:p>
            <a:r>
              <a:rPr lang="en-US" altLang="ko-KR" dirty="0">
                <a:latin typeface="Times New Roman" panose="02020603050405020304" pitchFamily="18" charset="0"/>
                <a:cs typeface="Times New Roman" panose="02020603050405020304" pitchFamily="18" charset="0"/>
              </a:rPr>
              <a:t>Method</a:t>
            </a:r>
            <a:endParaRPr lang="ko-KR" alt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내용 개체 틀 2">
                <a:extLst>
                  <a:ext uri="{FF2B5EF4-FFF2-40B4-BE49-F238E27FC236}">
                    <a16:creationId xmlns:a16="http://schemas.microsoft.com/office/drawing/2014/main" id="{BBEC7B65-841D-B550-5DB2-E9336350BD9B}"/>
                  </a:ext>
                </a:extLst>
              </p:cNvPr>
              <p:cNvSpPr>
                <a:spLocks noGrp="1"/>
              </p:cNvSpPr>
              <p:nvPr>
                <p:ph idx="1"/>
              </p:nvPr>
            </p:nvSpPr>
            <p:spPr/>
            <p:txBody>
              <a:bodyPr>
                <a:normAutofit lnSpcReduction="10000"/>
              </a:bodyPr>
              <a:lstStyle/>
              <a:p>
                <a:pPr>
                  <a:lnSpc>
                    <a:spcPct val="114000"/>
                  </a:lnSpc>
                </a:pPr>
                <a:r>
                  <a:rPr lang="en-US" altLang="ko-KR" dirty="0">
                    <a:latin typeface="Times New Roman" panose="02020603050405020304" pitchFamily="18" charset="0"/>
                    <a:cs typeface="Times New Roman" panose="02020603050405020304" pitchFamily="18" charset="0"/>
                  </a:rPr>
                  <a:t>The constraint</a:t>
                </a:r>
              </a:p>
              <a:p>
                <a:pPr marL="0" indent="0">
                  <a:lnSpc>
                    <a:spcPct val="114000"/>
                  </a:lnSpc>
                  <a:buNone/>
                </a:pPr>
                <a:r>
                  <a:rPr lang="en-US" altLang="ko-KR" dirty="0">
                    <a:latin typeface="Times New Roman" panose="02020603050405020304" pitchFamily="18" charset="0"/>
                    <a:cs typeface="Times New Roman" panose="02020603050405020304" pitchFamily="18" charset="0"/>
                  </a:rPr>
                  <a:t>	</a:t>
                </a:r>
                <a14:m>
                  <m:oMath xmlns:m="http://schemas.openxmlformats.org/officeDocument/2006/math">
                    <m:r>
                      <a:rPr lang="en-US" altLang="ko-KR" i="1">
                        <a:latin typeface="Cambria Math" panose="02040503050406030204" pitchFamily="18" charset="0"/>
                        <a:cs typeface="Times New Roman" panose="02020603050405020304" pitchFamily="18" charset="0"/>
                      </a:rPr>
                      <m:t>|</m:t>
                    </m:r>
                    <m:sSubSup>
                      <m:sSubSupPr>
                        <m:ctrlPr>
                          <a:rPr lang="en-US" altLang="ko-KR" i="1">
                            <a:latin typeface="Cambria Math" panose="02040503050406030204" pitchFamily="18" charset="0"/>
                            <a:cs typeface="Times New Roman" panose="02020603050405020304" pitchFamily="18" charset="0"/>
                          </a:rPr>
                        </m:ctrlPr>
                      </m:sSubSupPr>
                      <m:e>
                        <m:r>
                          <a:rPr lang="en-US" altLang="ko-KR" i="1">
                            <a:latin typeface="Cambria Math" panose="02040503050406030204" pitchFamily="18" charset="0"/>
                            <a:cs typeface="Times New Roman" panose="02020603050405020304" pitchFamily="18" charset="0"/>
                          </a:rPr>
                          <m:t>𝑊</m:t>
                        </m:r>
                      </m:e>
                      <m:sub>
                        <m:r>
                          <a:rPr lang="en-US" altLang="ko-KR" i="1">
                            <a:latin typeface="Cambria Math" panose="02040503050406030204" pitchFamily="18" charset="0"/>
                            <a:cs typeface="Times New Roman" panose="02020603050405020304" pitchFamily="18" charset="0"/>
                          </a:rPr>
                          <m:t>𝑗𝑘</m:t>
                        </m:r>
                      </m:sub>
                      <m:sup>
                        <m:d>
                          <m:dPr>
                            <m:ctrlPr>
                              <a:rPr lang="en-US" altLang="ko-KR" i="1">
                                <a:latin typeface="Cambria Math" panose="02040503050406030204" pitchFamily="18" charset="0"/>
                                <a:cs typeface="Times New Roman" panose="02020603050405020304" pitchFamily="18" charset="0"/>
                              </a:rPr>
                            </m:ctrlPr>
                          </m:dPr>
                          <m:e>
                            <m:r>
                              <a:rPr lang="en-US" altLang="ko-KR" i="1">
                                <a:latin typeface="Cambria Math" panose="02040503050406030204" pitchFamily="18" charset="0"/>
                                <a:cs typeface="Times New Roman" panose="02020603050405020304" pitchFamily="18" charset="0"/>
                              </a:rPr>
                              <m:t>1</m:t>
                            </m:r>
                          </m:e>
                        </m:d>
                      </m:sup>
                    </m:sSubSup>
                    <m:r>
                      <a:rPr lang="en-US" altLang="ko-KR" i="1">
                        <a:latin typeface="Cambria Math" panose="02040503050406030204" pitchFamily="18" charset="0"/>
                        <a:cs typeface="Times New Roman" panose="02020603050405020304" pitchFamily="18" charset="0"/>
                      </a:rPr>
                      <m:t>|</m:t>
                    </m:r>
                    <m:r>
                      <a:rPr lang="en-US" altLang="ko-KR" i="1">
                        <a:latin typeface="Cambria Math" panose="02040503050406030204" pitchFamily="18" charset="0"/>
                        <a:ea typeface="Cambria Math" panose="02040503050406030204" pitchFamily="18" charset="0"/>
                        <a:cs typeface="Times New Roman" panose="02020603050405020304" pitchFamily="18" charset="0"/>
                      </a:rPr>
                      <m:t>≤</m:t>
                    </m:r>
                    <m:r>
                      <a:rPr lang="en-US" altLang="ko-KR" i="1">
                        <a:latin typeface="Cambria Math" panose="02040503050406030204" pitchFamily="18" charset="0"/>
                        <a:ea typeface="Cambria Math" panose="02040503050406030204" pitchFamily="18" charset="0"/>
                        <a:cs typeface="Times New Roman" panose="02020603050405020304" pitchFamily="18" charset="0"/>
                      </a:rPr>
                      <m:t>𝑀</m:t>
                    </m:r>
                    <m:r>
                      <a:rPr lang="en-US" altLang="ko-KR" i="1">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altLang="ko-KR" i="1">
                            <a:latin typeface="Cambria Math" panose="02040503050406030204" pitchFamily="18" charset="0"/>
                            <a:ea typeface="Cambria Math" panose="02040503050406030204" pitchFamily="18" charset="0"/>
                          </a:rPr>
                        </m:ctrlPr>
                      </m:sSubPr>
                      <m:e>
                        <m:r>
                          <a:rPr lang="ko-KR" altLang="en-US" i="1">
                            <a:latin typeface="Cambria Math" panose="02040503050406030204" pitchFamily="18" charset="0"/>
                            <a:ea typeface="Cambria Math" panose="02040503050406030204" pitchFamily="18" charset="0"/>
                          </a:rPr>
                          <m:t>𝜃</m:t>
                        </m:r>
                      </m:e>
                      <m:sub>
                        <m:r>
                          <a:rPr lang="en-US" altLang="ko-KR" i="1">
                            <a:latin typeface="Cambria Math" panose="02040503050406030204" pitchFamily="18" charset="0"/>
                            <a:ea typeface="Cambria Math" panose="02040503050406030204" pitchFamily="18" charset="0"/>
                          </a:rPr>
                          <m:t>𝑗</m:t>
                        </m:r>
                      </m:sub>
                    </m:sSub>
                    <m:r>
                      <a:rPr lang="en-US" altLang="ko-KR" i="1">
                        <a:latin typeface="Cambria Math" panose="02040503050406030204" pitchFamily="18" charset="0"/>
                        <a:ea typeface="Cambria Math" panose="02040503050406030204" pitchFamily="18" charset="0"/>
                      </a:rPr>
                      <m:t>|</m:t>
                    </m:r>
                  </m:oMath>
                </a14:m>
                <a:r>
                  <a:rPr lang="en-US" altLang="ko-KR" dirty="0">
                    <a:latin typeface="Times New Roman" panose="02020603050405020304" pitchFamily="18" charset="0"/>
                    <a:cs typeface="Times New Roman" panose="02020603050405020304" pitchFamily="18" charset="0"/>
                  </a:rPr>
                  <a:t>, k = 1,…,K</a:t>
                </a:r>
              </a:p>
              <a:p>
                <a:pPr>
                  <a:lnSpc>
                    <a:spcPct val="114000"/>
                  </a:lnSpc>
                </a:pPr>
                <a:r>
                  <a:rPr lang="en-US" altLang="ko-KR" dirty="0">
                    <a:latin typeface="Times New Roman" panose="02020603050405020304" pitchFamily="18" charset="0"/>
                    <a:cs typeface="Times New Roman" panose="02020603050405020304" pitchFamily="18" charset="0"/>
                  </a:rPr>
                  <a:t>An immediate consequence is that </a:t>
                </a:r>
                <a14:m>
                  <m:oMath xmlns:m="http://schemas.openxmlformats.org/officeDocument/2006/math">
                    <m:sSub>
                      <m:sSubPr>
                        <m:ctrlPr>
                          <a:rPr lang="en-US" altLang="ko-KR" i="1" smtClean="0">
                            <a:latin typeface="Cambria Math" panose="02040503050406030204" pitchFamily="18" charset="0"/>
                            <a:cs typeface="Times New Roman" panose="02020603050405020304" pitchFamily="18" charset="0"/>
                          </a:rPr>
                        </m:ctrlPr>
                      </m:sSubPr>
                      <m:e>
                        <m:r>
                          <a:rPr lang="en-US" altLang="ko-KR" b="0" i="1" smtClean="0">
                            <a:latin typeface="Cambria Math" panose="02040503050406030204" pitchFamily="18" charset="0"/>
                            <a:cs typeface="Times New Roman" panose="02020603050405020304" pitchFamily="18" charset="0"/>
                          </a:rPr>
                          <m:t>𝑊</m:t>
                        </m:r>
                      </m:e>
                      <m:sub>
                        <m:r>
                          <a:rPr lang="en-US" altLang="ko-KR" b="0" i="1" smtClean="0">
                            <a:latin typeface="Cambria Math" panose="02040503050406030204" pitchFamily="18" charset="0"/>
                            <a:cs typeface="Times New Roman" panose="02020603050405020304" pitchFamily="18" charset="0"/>
                          </a:rPr>
                          <m:t>𝑗</m:t>
                        </m:r>
                      </m:sub>
                    </m:sSub>
                  </m:oMath>
                </a14:m>
                <a:r>
                  <a:rPr lang="en-US" altLang="ko-KR" dirty="0">
                    <a:latin typeface="Times New Roman" panose="02020603050405020304" pitchFamily="18" charset="0"/>
                    <a:cs typeface="Times New Roman" panose="02020603050405020304" pitchFamily="18" charset="0"/>
                  </a:rPr>
                  <a:t> = 0 as soon as </a:t>
                </a:r>
                <a14:m>
                  <m:oMath xmlns:m="http://schemas.openxmlformats.org/officeDocument/2006/math">
                    <m:sSub>
                      <m:sSubPr>
                        <m:ctrlPr>
                          <a:rPr lang="en-US" altLang="ko-KR" i="1">
                            <a:latin typeface="Cambria Math" panose="02040503050406030204" pitchFamily="18" charset="0"/>
                            <a:ea typeface="Cambria Math" panose="02040503050406030204" pitchFamily="18" charset="0"/>
                          </a:rPr>
                        </m:ctrlPr>
                      </m:sSubPr>
                      <m:e>
                        <m:r>
                          <a:rPr lang="ko-KR" altLang="en-US" i="1">
                            <a:latin typeface="Cambria Math" panose="02040503050406030204" pitchFamily="18" charset="0"/>
                            <a:ea typeface="Cambria Math" panose="02040503050406030204" pitchFamily="18" charset="0"/>
                          </a:rPr>
                          <m:t>𝜃</m:t>
                        </m:r>
                      </m:e>
                      <m:sub>
                        <m:r>
                          <a:rPr lang="en-US" altLang="ko-KR" i="1">
                            <a:latin typeface="Cambria Math" panose="02040503050406030204" pitchFamily="18" charset="0"/>
                            <a:ea typeface="Cambria Math" panose="02040503050406030204" pitchFamily="18" charset="0"/>
                          </a:rPr>
                          <m:t>𝑗</m:t>
                        </m:r>
                      </m:sub>
                    </m:sSub>
                  </m:oMath>
                </a14:m>
                <a:r>
                  <a:rPr lang="en-US" altLang="ko-KR" dirty="0">
                    <a:latin typeface="Times New Roman" panose="02020603050405020304" pitchFamily="18" charset="0"/>
                    <a:cs typeface="Times New Roman" panose="02020603050405020304" pitchFamily="18" charset="0"/>
                  </a:rPr>
                  <a:t> = 0, which means that feature </a:t>
                </a:r>
                <a:r>
                  <a:rPr lang="en-US" altLang="ko-KR" i="1" dirty="0">
                    <a:latin typeface="Cambria Math" panose="02040503050406030204" pitchFamily="18" charset="0"/>
                    <a:ea typeface="Cambria Math" panose="02040503050406030204" pitchFamily="18" charset="0"/>
                    <a:cs typeface="Times New Roman" panose="02020603050405020304" pitchFamily="18" charset="0"/>
                  </a:rPr>
                  <a:t>j </a:t>
                </a:r>
                <a:r>
                  <a:rPr lang="en-US" altLang="ko-KR" dirty="0">
                    <a:latin typeface="Times New Roman" panose="02020603050405020304" pitchFamily="18" charset="0"/>
                    <a:ea typeface="Cambria Math" panose="02040503050406030204" pitchFamily="18" charset="0"/>
                    <a:cs typeface="Times New Roman" panose="02020603050405020304" pitchFamily="18" charset="0"/>
                  </a:rPr>
                  <a:t>is inactive from the model without the need for an explicit penalty on W.</a:t>
                </a:r>
              </a:p>
              <a:p>
                <a:pPr>
                  <a:lnSpc>
                    <a:spcPct val="114000"/>
                  </a:lnSpc>
                </a:pPr>
                <a:r>
                  <a:rPr lang="en-US" altLang="ko-KR" dirty="0">
                    <a:latin typeface="Times New Roman" panose="02020603050405020304" pitchFamily="18" charset="0"/>
                    <a:ea typeface="Cambria Math" panose="02040503050406030204" pitchFamily="18" charset="0"/>
                    <a:cs typeface="Times New Roman" panose="02020603050405020304" pitchFamily="18" charset="0"/>
                  </a:rPr>
                  <a:t>In the case of M = 0, the formulation recovers the LASSO.</a:t>
                </a:r>
              </a:p>
              <a:p>
                <a:pPr>
                  <a:lnSpc>
                    <a:spcPct val="114000"/>
                  </a:lnSpc>
                </a:pPr>
                <a:r>
                  <a:rPr lang="en-US" altLang="ko-KR" dirty="0">
                    <a:latin typeface="Times New Roman" panose="02020603050405020304" pitchFamily="18" charset="0"/>
                    <a:ea typeface="Cambria Math" panose="02040503050406030204" pitchFamily="18" charset="0"/>
                    <a:cs typeface="Times New Roman" panose="02020603050405020304" pitchFamily="18" charset="0"/>
                  </a:rPr>
                  <a:t>In other case of M = </a:t>
                </a:r>
                <a14:m>
                  <m:oMath xmlns:m="http://schemas.openxmlformats.org/officeDocument/2006/math">
                    <m:r>
                      <a:rPr lang="en-US" altLang="ko-KR"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altLang="ko-KR" dirty="0">
                    <a:latin typeface="Cambria Math" panose="02040503050406030204" pitchFamily="18" charset="0"/>
                    <a:ea typeface="Cambria Math" panose="02040503050406030204" pitchFamily="18" charset="0"/>
                    <a:cs typeface="Times New Roman" panose="02020603050405020304" pitchFamily="18" charset="0"/>
                  </a:rPr>
                  <a:t>, </a:t>
                </a:r>
                <a:r>
                  <a:rPr lang="en-US" altLang="ko-KR" dirty="0">
                    <a:latin typeface="Times New Roman" panose="02020603050405020304" pitchFamily="18" charset="0"/>
                    <a:ea typeface="Cambria Math" panose="02040503050406030204" pitchFamily="18" charset="0"/>
                    <a:cs typeface="Times New Roman" panose="02020603050405020304" pitchFamily="18" charset="0"/>
                  </a:rPr>
                  <a:t>it recovers standard neural network with </a:t>
                </a:r>
                <a14:m>
                  <m:oMath xmlns:m="http://schemas.openxmlformats.org/officeDocument/2006/math">
                    <m:sSub>
                      <m:sSubPr>
                        <m:ctrlPr>
                          <a:rPr lang="en-US" altLang="ko-KR"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ko-KR" b="0" i="1" smtClean="0">
                            <a:latin typeface="Cambria Math" panose="02040503050406030204" pitchFamily="18" charset="0"/>
                            <a:ea typeface="Cambria Math" panose="02040503050406030204" pitchFamily="18" charset="0"/>
                            <a:cs typeface="Times New Roman" panose="02020603050405020304" pitchFamily="18" charset="0"/>
                          </a:rPr>
                          <m:t>𝑙</m:t>
                        </m:r>
                      </m:e>
                      <m:sub>
                        <m:r>
                          <a:rPr lang="en-US" altLang="ko-KR" b="0" i="1" smtClean="0">
                            <a:latin typeface="Cambria Math" panose="02040503050406030204" pitchFamily="18" charset="0"/>
                            <a:ea typeface="Cambria Math" panose="02040503050406030204" pitchFamily="18" charset="0"/>
                            <a:cs typeface="Times New Roman" panose="02020603050405020304" pitchFamily="18" charset="0"/>
                          </a:rPr>
                          <m:t>1</m:t>
                        </m:r>
                      </m:sub>
                    </m:sSub>
                  </m:oMath>
                </a14:m>
                <a:r>
                  <a:rPr lang="en-US" altLang="ko-KR" dirty="0">
                    <a:latin typeface="Times New Roman" panose="02020603050405020304" pitchFamily="18" charset="0"/>
                    <a:ea typeface="Cambria Math" panose="02040503050406030204" pitchFamily="18" charset="0"/>
                    <a:cs typeface="Times New Roman" panose="02020603050405020304" pitchFamily="18" charset="0"/>
                  </a:rPr>
                  <a:t>-penalty on the first layer.</a:t>
                </a:r>
              </a:p>
              <a:p>
                <a:pPr>
                  <a:lnSpc>
                    <a:spcPct val="114000"/>
                  </a:lnSpc>
                </a:pPr>
                <a:endParaRPr lang="en-US" altLang="ko-KR" dirty="0">
                  <a:latin typeface="Times New Roman" panose="02020603050405020304" pitchFamily="18" charset="0"/>
                  <a:cs typeface="Times New Roman" panose="02020603050405020304" pitchFamily="18" charset="0"/>
                </a:endParaRPr>
              </a:p>
              <a:p>
                <a:pPr>
                  <a:lnSpc>
                    <a:spcPct val="114000"/>
                  </a:lnSpc>
                </a:pPr>
                <a:endParaRPr lang="en-US" altLang="ko-KR" dirty="0">
                  <a:latin typeface="Times New Roman" panose="02020603050405020304" pitchFamily="18" charset="0"/>
                  <a:cs typeface="Times New Roman" panose="02020603050405020304" pitchFamily="18" charset="0"/>
                </a:endParaRPr>
              </a:p>
              <a:p>
                <a:pPr marL="0" indent="0">
                  <a:lnSpc>
                    <a:spcPct val="114000"/>
                  </a:lnSpc>
                  <a:buNone/>
                </a:pPr>
                <a:endParaRPr lang="en-US" altLang="ko-KR" dirty="0">
                  <a:latin typeface="Times New Roman" panose="02020603050405020304" pitchFamily="18" charset="0"/>
                  <a:cs typeface="Times New Roman" panose="02020603050405020304" pitchFamily="18" charset="0"/>
                </a:endParaRPr>
              </a:p>
              <a:p>
                <a:pPr marL="0" indent="0">
                  <a:lnSpc>
                    <a:spcPct val="114000"/>
                  </a:lnSpc>
                  <a:buNone/>
                </a:pPr>
                <a:endParaRPr lang="en-US" altLang="ko-KR" dirty="0">
                  <a:latin typeface="Times New Roman" panose="02020603050405020304" pitchFamily="18" charset="0"/>
                  <a:cs typeface="Times New Roman" panose="02020603050405020304" pitchFamily="18" charset="0"/>
                </a:endParaRPr>
              </a:p>
            </p:txBody>
          </p:sp>
        </mc:Choice>
        <mc:Fallback xmlns="">
          <p:sp>
            <p:nvSpPr>
              <p:cNvPr id="3" name="내용 개체 틀 2">
                <a:extLst>
                  <a:ext uri="{FF2B5EF4-FFF2-40B4-BE49-F238E27FC236}">
                    <a16:creationId xmlns:a16="http://schemas.microsoft.com/office/drawing/2014/main" id="{BBEC7B65-841D-B550-5DB2-E9336350BD9B}"/>
                  </a:ext>
                </a:extLst>
              </p:cNvPr>
              <p:cNvSpPr>
                <a:spLocks noGrp="1" noRot="1" noChangeAspect="1" noMove="1" noResize="1" noEditPoints="1" noAdjustHandles="1" noChangeArrowheads="1" noChangeShapeType="1" noTextEdit="1"/>
              </p:cNvSpPr>
              <p:nvPr>
                <p:ph idx="1"/>
              </p:nvPr>
            </p:nvSpPr>
            <p:spPr>
              <a:blipFill>
                <a:blip r:embed="rId3"/>
                <a:stretch>
                  <a:fillRect l="-1043" t="-1541" r="-812" b="-3361"/>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559123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A306A58-62C4-F339-2CA2-028019ECA1F9}"/>
              </a:ext>
            </a:extLst>
          </p:cNvPr>
          <p:cNvSpPr>
            <a:spLocks noGrp="1"/>
          </p:cNvSpPr>
          <p:nvPr>
            <p:ph type="title"/>
          </p:nvPr>
        </p:nvSpPr>
        <p:spPr/>
        <p:txBody>
          <a:bodyPr/>
          <a:lstStyle/>
          <a:p>
            <a:r>
              <a:rPr lang="en-US" altLang="ko-KR" dirty="0">
                <a:latin typeface="Times New Roman" panose="02020603050405020304" pitchFamily="18" charset="0"/>
                <a:cs typeface="Times New Roman" panose="02020603050405020304" pitchFamily="18" charset="0"/>
              </a:rPr>
              <a:t>Method</a:t>
            </a:r>
            <a:endParaRPr lang="ko-KR" alt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내용 개체 틀 2">
                <a:extLst>
                  <a:ext uri="{FF2B5EF4-FFF2-40B4-BE49-F238E27FC236}">
                    <a16:creationId xmlns:a16="http://schemas.microsoft.com/office/drawing/2014/main" id="{BBEC7B65-841D-B550-5DB2-E9336350BD9B}"/>
                  </a:ext>
                </a:extLst>
              </p:cNvPr>
              <p:cNvSpPr>
                <a:spLocks noGrp="1"/>
              </p:cNvSpPr>
              <p:nvPr>
                <p:ph idx="1"/>
              </p:nvPr>
            </p:nvSpPr>
            <p:spPr/>
            <p:txBody>
              <a:bodyPr/>
              <a:lstStyle/>
              <a:p>
                <a:pPr>
                  <a:lnSpc>
                    <a:spcPct val="150000"/>
                  </a:lnSpc>
                </a:pPr>
                <a:r>
                  <a:rPr lang="en-US" altLang="ko-KR" b="0" dirty="0">
                    <a:latin typeface="Times New Roman" panose="02020603050405020304" pitchFamily="18" charset="0"/>
                    <a:cs typeface="Times New Roman" panose="02020603050405020304" pitchFamily="18" charset="0"/>
                  </a:rPr>
                  <a:t>LassoNet has two hyperparameter:</a:t>
                </a:r>
              </a:p>
              <a:p>
                <a:pPr lvl="1">
                  <a:lnSpc>
                    <a:spcPct val="150000"/>
                  </a:lnSpc>
                </a:pPr>
                <a:r>
                  <a:rPr lang="en-US" altLang="ko-KR" dirty="0">
                    <a:latin typeface="Times New Roman" panose="02020603050405020304" pitchFamily="18" charset="0"/>
                    <a:cs typeface="Times New Roman" panose="02020603050405020304" pitchFamily="18" charset="0"/>
                  </a:rPr>
                  <a:t>The </a:t>
                </a:r>
                <a14:m>
                  <m:oMath xmlns:m="http://schemas.openxmlformats.org/officeDocument/2006/math">
                    <m:sSub>
                      <m:sSubPr>
                        <m:ctrlPr>
                          <a:rPr lang="en-US" altLang="ko-KR" i="1" smtClean="0">
                            <a:latin typeface="Cambria Math" panose="02040503050406030204" pitchFamily="18" charset="0"/>
                            <a:cs typeface="Times New Roman" panose="02020603050405020304" pitchFamily="18" charset="0"/>
                          </a:rPr>
                        </m:ctrlPr>
                      </m:sSubPr>
                      <m:e>
                        <m:r>
                          <a:rPr lang="en-US" altLang="ko-KR" b="0" i="1" smtClean="0">
                            <a:latin typeface="Cambria Math" panose="02040503050406030204" pitchFamily="18" charset="0"/>
                            <a:cs typeface="Times New Roman" panose="02020603050405020304" pitchFamily="18" charset="0"/>
                          </a:rPr>
                          <m:t>𝑙</m:t>
                        </m:r>
                      </m:e>
                      <m:sub>
                        <m:r>
                          <a:rPr lang="en-US" altLang="ko-KR" b="0" i="1" smtClean="0">
                            <a:latin typeface="Cambria Math" panose="02040503050406030204" pitchFamily="18" charset="0"/>
                            <a:cs typeface="Times New Roman" panose="02020603050405020304" pitchFamily="18" charset="0"/>
                          </a:rPr>
                          <m:t>1</m:t>
                        </m:r>
                      </m:sub>
                    </m:sSub>
                  </m:oMath>
                </a14:m>
                <a:r>
                  <a:rPr lang="en-US" altLang="ko-KR" b="0" dirty="0">
                    <a:latin typeface="Times New Roman" panose="02020603050405020304" pitchFamily="18" charset="0"/>
                    <a:cs typeface="Times New Roman" panose="02020603050405020304" pitchFamily="18" charset="0"/>
                  </a:rPr>
                  <a:t>-penalty coefficient, </a:t>
                </a:r>
                <a14:m>
                  <m:oMath xmlns:m="http://schemas.openxmlformats.org/officeDocument/2006/math">
                    <m:r>
                      <a:rPr lang="ko-KR" altLang="en-US" b="0" i="1" smtClean="0">
                        <a:latin typeface="Cambria Math" panose="02040503050406030204" pitchFamily="18" charset="0"/>
                        <a:cs typeface="Times New Roman" panose="02020603050405020304" pitchFamily="18" charset="0"/>
                      </a:rPr>
                      <m:t>𝜆</m:t>
                    </m:r>
                  </m:oMath>
                </a14:m>
                <a:r>
                  <a:rPr lang="en-US" altLang="ko-KR" b="0" dirty="0">
                    <a:latin typeface="Times New Roman" panose="02020603050405020304" pitchFamily="18" charset="0"/>
                    <a:cs typeface="Times New Roman" panose="02020603050405020304" pitchFamily="18" charset="0"/>
                  </a:rPr>
                  <a:t>, controls the complexity of the fitted model; higher values of </a:t>
                </a:r>
                <a14:m>
                  <m:oMath xmlns:m="http://schemas.openxmlformats.org/officeDocument/2006/math">
                    <m:r>
                      <a:rPr lang="ko-KR" altLang="en-US" i="1">
                        <a:latin typeface="Cambria Math" panose="02040503050406030204" pitchFamily="18" charset="0"/>
                        <a:cs typeface="Times New Roman" panose="02020603050405020304" pitchFamily="18" charset="0"/>
                      </a:rPr>
                      <m:t>𝜆</m:t>
                    </m:r>
                  </m:oMath>
                </a14:m>
                <a:r>
                  <a:rPr lang="en-US" altLang="ko-KR" b="0" dirty="0">
                    <a:latin typeface="Times New Roman" panose="02020603050405020304" pitchFamily="18" charset="0"/>
                    <a:cs typeface="Times New Roman" panose="02020603050405020304" pitchFamily="18" charset="0"/>
                  </a:rPr>
                  <a:t> encourage sparser model</a:t>
                </a:r>
              </a:p>
              <a:p>
                <a:pPr lvl="1">
                  <a:lnSpc>
                    <a:spcPct val="150000"/>
                  </a:lnSpc>
                </a:pPr>
                <a:r>
                  <a:rPr lang="en-US" altLang="ko-KR" dirty="0">
                    <a:latin typeface="Times New Roman" panose="02020603050405020304" pitchFamily="18" charset="0"/>
                    <a:cs typeface="Times New Roman" panose="02020603050405020304" pitchFamily="18" charset="0"/>
                  </a:rPr>
                  <a:t>The hierarchy coefficient, M, controls relative strength of the linear and nonlinear components.</a:t>
                </a:r>
                <a:endParaRPr lang="en-US" altLang="ko-KR" b="0" dirty="0">
                  <a:latin typeface="Times New Roman" panose="02020603050405020304" pitchFamily="18" charset="0"/>
                  <a:cs typeface="Times New Roman" panose="02020603050405020304" pitchFamily="18" charset="0"/>
                </a:endParaRPr>
              </a:p>
              <a:p>
                <a:pPr marL="0" indent="0">
                  <a:buNone/>
                </a:pPr>
                <a:endParaRPr lang="en-US" altLang="ko-KR" dirty="0">
                  <a:latin typeface="Times New Roman" panose="02020603050405020304" pitchFamily="18" charset="0"/>
                  <a:cs typeface="Times New Roman" panose="02020603050405020304" pitchFamily="18" charset="0"/>
                </a:endParaRPr>
              </a:p>
              <a:p>
                <a:pPr marL="0" indent="0">
                  <a:buNone/>
                </a:pPr>
                <a:endParaRPr lang="en-US" altLang="ko-KR" dirty="0">
                  <a:latin typeface="Times New Roman" panose="02020603050405020304" pitchFamily="18" charset="0"/>
                  <a:cs typeface="Times New Roman" panose="02020603050405020304" pitchFamily="18" charset="0"/>
                </a:endParaRPr>
              </a:p>
              <a:p>
                <a:pPr marL="0" indent="0">
                  <a:buNone/>
                </a:pPr>
                <a:endParaRPr lang="en-US" altLang="ko-KR" dirty="0">
                  <a:latin typeface="Times New Roman" panose="02020603050405020304" pitchFamily="18" charset="0"/>
                  <a:cs typeface="Times New Roman" panose="02020603050405020304" pitchFamily="18" charset="0"/>
                </a:endParaRPr>
              </a:p>
            </p:txBody>
          </p:sp>
        </mc:Choice>
        <mc:Fallback xmlns="">
          <p:sp>
            <p:nvSpPr>
              <p:cNvPr id="3" name="내용 개체 틀 2">
                <a:extLst>
                  <a:ext uri="{FF2B5EF4-FFF2-40B4-BE49-F238E27FC236}">
                    <a16:creationId xmlns:a16="http://schemas.microsoft.com/office/drawing/2014/main" id="{BBEC7B65-841D-B550-5DB2-E9336350BD9B}"/>
                  </a:ext>
                </a:extLst>
              </p:cNvPr>
              <p:cNvSpPr>
                <a:spLocks noGrp="1" noRot="1" noChangeAspect="1" noMove="1" noResize="1" noEditPoints="1" noAdjustHandles="1" noChangeArrowheads="1" noChangeShapeType="1" noTextEdit="1"/>
              </p:cNvSpPr>
              <p:nvPr>
                <p:ph idx="1"/>
              </p:nvPr>
            </p:nvSpPr>
            <p:spPr>
              <a:blipFill>
                <a:blip r:embed="rId3"/>
                <a:stretch>
                  <a:fillRect l="-1043"/>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2846333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A306A58-62C4-F339-2CA2-028019ECA1F9}"/>
              </a:ext>
            </a:extLst>
          </p:cNvPr>
          <p:cNvSpPr>
            <a:spLocks noGrp="1"/>
          </p:cNvSpPr>
          <p:nvPr>
            <p:ph type="title"/>
          </p:nvPr>
        </p:nvSpPr>
        <p:spPr/>
        <p:txBody>
          <a:bodyPr/>
          <a:lstStyle/>
          <a:p>
            <a:r>
              <a:rPr lang="en-US" altLang="ko-KR" dirty="0">
                <a:latin typeface="Times New Roman" panose="02020603050405020304" pitchFamily="18" charset="0"/>
                <a:cs typeface="Times New Roman" panose="02020603050405020304" pitchFamily="18" charset="0"/>
              </a:rPr>
              <a:t>Method</a:t>
            </a:r>
            <a:endParaRPr lang="ko-KR" altLang="en-US" dirty="0">
              <a:latin typeface="Times New Roman" panose="02020603050405020304" pitchFamily="18" charset="0"/>
              <a:cs typeface="Times New Roman" panose="02020603050405020304" pitchFamily="18" charset="0"/>
            </a:endParaRPr>
          </a:p>
        </p:txBody>
      </p:sp>
      <p:pic>
        <p:nvPicPr>
          <p:cNvPr id="5" name="내용 개체 틀 4">
            <a:extLst>
              <a:ext uri="{FF2B5EF4-FFF2-40B4-BE49-F238E27FC236}">
                <a16:creationId xmlns:a16="http://schemas.microsoft.com/office/drawing/2014/main" id="{69AE4309-52DC-5F9A-F3A5-8E262DFB4BF5}"/>
              </a:ext>
            </a:extLst>
          </p:cNvPr>
          <p:cNvPicPr>
            <a:picLocks noGrp="1" noChangeAspect="1"/>
          </p:cNvPicPr>
          <p:nvPr>
            <p:ph idx="1"/>
          </p:nvPr>
        </p:nvPicPr>
        <p:blipFill>
          <a:blip r:embed="rId3"/>
          <a:stretch>
            <a:fillRect/>
          </a:stretch>
        </p:blipFill>
        <p:spPr>
          <a:xfrm>
            <a:off x="3443591" y="960679"/>
            <a:ext cx="5330758" cy="5839773"/>
          </a:xfrm>
        </p:spPr>
      </p:pic>
    </p:spTree>
    <p:extLst>
      <p:ext uri="{BB962C8B-B14F-4D97-AF65-F5344CB8AC3E}">
        <p14:creationId xmlns:p14="http://schemas.microsoft.com/office/powerpoint/2010/main" val="3137236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A306A58-62C4-F339-2CA2-028019ECA1F9}"/>
              </a:ext>
            </a:extLst>
          </p:cNvPr>
          <p:cNvSpPr>
            <a:spLocks noGrp="1"/>
          </p:cNvSpPr>
          <p:nvPr>
            <p:ph type="title"/>
          </p:nvPr>
        </p:nvSpPr>
        <p:spPr/>
        <p:txBody>
          <a:bodyPr/>
          <a:lstStyle/>
          <a:p>
            <a:r>
              <a:rPr lang="en-US" altLang="ko-KR" dirty="0">
                <a:latin typeface="Times New Roman" panose="02020603050405020304" pitchFamily="18" charset="0"/>
                <a:cs typeface="Times New Roman" panose="02020603050405020304" pitchFamily="18" charset="0"/>
              </a:rPr>
              <a:t>Results</a:t>
            </a:r>
            <a:endParaRPr lang="ko-KR" altLang="en-US" dirty="0">
              <a:latin typeface="Times New Roman" panose="02020603050405020304" pitchFamily="18" charset="0"/>
              <a:cs typeface="Times New Roman" panose="02020603050405020304" pitchFamily="18" charset="0"/>
            </a:endParaRPr>
          </a:p>
        </p:txBody>
      </p:sp>
      <p:grpSp>
        <p:nvGrpSpPr>
          <p:cNvPr id="6" name="그룹 5">
            <a:extLst>
              <a:ext uri="{FF2B5EF4-FFF2-40B4-BE49-F238E27FC236}">
                <a16:creationId xmlns:a16="http://schemas.microsoft.com/office/drawing/2014/main" id="{DC2D815C-10AC-9670-4FBB-847BBFBE797C}"/>
              </a:ext>
            </a:extLst>
          </p:cNvPr>
          <p:cNvGrpSpPr/>
          <p:nvPr/>
        </p:nvGrpSpPr>
        <p:grpSpPr>
          <a:xfrm>
            <a:off x="454760" y="1975234"/>
            <a:ext cx="4592472" cy="3584010"/>
            <a:chOff x="87987" y="1490599"/>
            <a:chExt cx="4592472" cy="3584010"/>
          </a:xfrm>
        </p:grpSpPr>
        <p:pic>
          <p:nvPicPr>
            <p:cNvPr id="7" name="그림 6">
              <a:extLst>
                <a:ext uri="{FF2B5EF4-FFF2-40B4-BE49-F238E27FC236}">
                  <a16:creationId xmlns:a16="http://schemas.microsoft.com/office/drawing/2014/main" id="{402ECF61-85D9-DB8B-0C39-74897CB0D4A7}"/>
                </a:ext>
              </a:extLst>
            </p:cNvPr>
            <p:cNvPicPr>
              <a:picLocks noChangeAspect="1"/>
            </p:cNvPicPr>
            <p:nvPr/>
          </p:nvPicPr>
          <p:blipFill>
            <a:blip r:embed="rId3"/>
            <a:stretch>
              <a:fillRect/>
            </a:stretch>
          </p:blipFill>
          <p:spPr>
            <a:xfrm>
              <a:off x="153951" y="1490599"/>
              <a:ext cx="4460544" cy="3033634"/>
            </a:xfrm>
            <a:prstGeom prst="rect">
              <a:avLst/>
            </a:prstGeom>
          </p:spPr>
        </p:pic>
        <p:sp>
          <p:nvSpPr>
            <p:cNvPr id="8" name="TextBox 7">
              <a:extLst>
                <a:ext uri="{FF2B5EF4-FFF2-40B4-BE49-F238E27FC236}">
                  <a16:creationId xmlns:a16="http://schemas.microsoft.com/office/drawing/2014/main" id="{2C358C19-A0C7-53A0-53A5-1BC91ECAC406}"/>
                </a:ext>
              </a:extLst>
            </p:cNvPr>
            <p:cNvSpPr txBox="1"/>
            <p:nvPr/>
          </p:nvSpPr>
          <p:spPr>
            <a:xfrm>
              <a:off x="87987" y="4428278"/>
              <a:ext cx="4592472" cy="646331"/>
            </a:xfrm>
            <a:prstGeom prst="rect">
              <a:avLst/>
            </a:prstGeom>
            <a:noFill/>
          </p:spPr>
          <p:txBody>
            <a:bodyPr wrap="square" rtlCol="0">
              <a:spAutoFit/>
            </a:bodyPr>
            <a:lstStyle/>
            <a:p>
              <a:r>
                <a:rPr lang="en-US" altLang="ko-KR" dirty="0">
                  <a:latin typeface="Times New Roman" panose="02020603050405020304" pitchFamily="18" charset="0"/>
                  <a:cs typeface="Times New Roman" panose="02020603050405020304" pitchFamily="18" charset="0"/>
                </a:rPr>
                <a:t>Figure1: Demonstrating </a:t>
              </a:r>
              <a:r>
                <a:rPr lang="en-US" altLang="ko-KR" dirty="0" err="1">
                  <a:latin typeface="Times New Roman" panose="02020603050405020304" pitchFamily="18" charset="0"/>
                  <a:cs typeface="Times New Roman" panose="02020603050405020304" pitchFamily="18" charset="0"/>
                </a:rPr>
                <a:t>LassoNet</a:t>
              </a:r>
              <a:r>
                <a:rPr lang="en-US" altLang="ko-KR" dirty="0">
                  <a:latin typeface="Times New Roman" panose="02020603050405020304" pitchFamily="18" charset="0"/>
                  <a:cs typeface="Times New Roman" panose="02020603050405020304" pitchFamily="18" charset="0"/>
                </a:rPr>
                <a:t> on the MNIST dataset</a:t>
              </a:r>
              <a:endParaRPr lang="ko-KR" altLang="en-US" dirty="0">
                <a:latin typeface="Times New Roman" panose="02020603050405020304" pitchFamily="18" charset="0"/>
                <a:cs typeface="Times New Roman" panose="02020603050405020304" pitchFamily="18" charset="0"/>
              </a:endParaRPr>
            </a:p>
          </p:txBody>
        </p:sp>
      </p:grpSp>
      <p:grpSp>
        <p:nvGrpSpPr>
          <p:cNvPr id="9" name="그룹 8">
            <a:extLst>
              <a:ext uri="{FF2B5EF4-FFF2-40B4-BE49-F238E27FC236}">
                <a16:creationId xmlns:a16="http://schemas.microsoft.com/office/drawing/2014/main" id="{9FCBAF90-7590-EB51-1582-E51AB798733F}"/>
              </a:ext>
            </a:extLst>
          </p:cNvPr>
          <p:cNvGrpSpPr/>
          <p:nvPr/>
        </p:nvGrpSpPr>
        <p:grpSpPr>
          <a:xfrm>
            <a:off x="6204292" y="3937836"/>
            <a:ext cx="4592472" cy="2827860"/>
            <a:chOff x="4932527" y="3996438"/>
            <a:chExt cx="4592472" cy="2827860"/>
          </a:xfrm>
        </p:grpSpPr>
        <p:pic>
          <p:nvPicPr>
            <p:cNvPr id="10" name="그림 9">
              <a:extLst>
                <a:ext uri="{FF2B5EF4-FFF2-40B4-BE49-F238E27FC236}">
                  <a16:creationId xmlns:a16="http://schemas.microsoft.com/office/drawing/2014/main" id="{907171C5-98B3-5FEE-F82C-ACD88F2A5617}"/>
                </a:ext>
              </a:extLst>
            </p:cNvPr>
            <p:cNvPicPr>
              <a:picLocks noChangeAspect="1"/>
            </p:cNvPicPr>
            <p:nvPr/>
          </p:nvPicPr>
          <p:blipFill>
            <a:blip r:embed="rId4"/>
            <a:stretch>
              <a:fillRect/>
            </a:stretch>
          </p:blipFill>
          <p:spPr>
            <a:xfrm>
              <a:off x="5047234" y="3996438"/>
              <a:ext cx="4363059" cy="2181529"/>
            </a:xfrm>
            <a:prstGeom prst="rect">
              <a:avLst/>
            </a:prstGeom>
          </p:spPr>
        </p:pic>
        <p:sp>
          <p:nvSpPr>
            <p:cNvPr id="11" name="TextBox 10">
              <a:extLst>
                <a:ext uri="{FF2B5EF4-FFF2-40B4-BE49-F238E27FC236}">
                  <a16:creationId xmlns:a16="http://schemas.microsoft.com/office/drawing/2014/main" id="{64F93BDA-366A-FBFC-52E6-6F8F1C56F17A}"/>
                </a:ext>
              </a:extLst>
            </p:cNvPr>
            <p:cNvSpPr txBox="1"/>
            <p:nvPr/>
          </p:nvSpPr>
          <p:spPr>
            <a:xfrm>
              <a:off x="4932527" y="6177967"/>
              <a:ext cx="4592472" cy="646331"/>
            </a:xfrm>
            <a:prstGeom prst="rect">
              <a:avLst/>
            </a:prstGeom>
            <a:noFill/>
          </p:spPr>
          <p:txBody>
            <a:bodyPr wrap="square" rtlCol="0">
              <a:spAutoFit/>
            </a:bodyPr>
            <a:lstStyle/>
            <a:p>
              <a:r>
                <a:rPr lang="en-US" altLang="ko-KR" dirty="0">
                  <a:latin typeface="Times New Roman" panose="02020603050405020304" pitchFamily="18" charset="0"/>
                  <a:cs typeface="Times New Roman" panose="02020603050405020304" pitchFamily="18" charset="0"/>
                </a:rPr>
                <a:t>Figure3: Feature selection path produced by </a:t>
              </a:r>
              <a:r>
                <a:rPr lang="en-US" altLang="ko-KR" dirty="0" err="1">
                  <a:latin typeface="Times New Roman" panose="02020603050405020304" pitchFamily="18" charset="0"/>
                  <a:cs typeface="Times New Roman" panose="02020603050405020304" pitchFamily="18" charset="0"/>
                </a:rPr>
                <a:t>LassoNet</a:t>
              </a:r>
              <a:r>
                <a:rPr lang="en-US" altLang="ko-KR" dirty="0">
                  <a:latin typeface="Times New Roman" panose="02020603050405020304" pitchFamily="18" charset="0"/>
                  <a:cs typeface="Times New Roman" panose="02020603050405020304" pitchFamily="18" charset="0"/>
                </a:rPr>
                <a:t> on MICE protein dataset.</a:t>
              </a:r>
              <a:endParaRPr lang="ko-KR" altLang="en-US" dirty="0">
                <a:latin typeface="Times New Roman" panose="02020603050405020304" pitchFamily="18" charset="0"/>
                <a:cs typeface="Times New Roman" panose="02020603050405020304" pitchFamily="18" charset="0"/>
              </a:endParaRPr>
            </a:p>
          </p:txBody>
        </p:sp>
      </p:grpSp>
      <p:grpSp>
        <p:nvGrpSpPr>
          <p:cNvPr id="12" name="그룹 11">
            <a:extLst>
              <a:ext uri="{FF2B5EF4-FFF2-40B4-BE49-F238E27FC236}">
                <a16:creationId xmlns:a16="http://schemas.microsoft.com/office/drawing/2014/main" id="{4082AB46-5F61-B89A-CED2-2BB61919248F}"/>
              </a:ext>
            </a:extLst>
          </p:cNvPr>
          <p:cNvGrpSpPr/>
          <p:nvPr/>
        </p:nvGrpSpPr>
        <p:grpSpPr>
          <a:xfrm>
            <a:off x="5047233" y="978809"/>
            <a:ext cx="6906589" cy="2788430"/>
            <a:chOff x="4932527" y="1292707"/>
            <a:chExt cx="6906589" cy="2788430"/>
          </a:xfrm>
        </p:grpSpPr>
        <p:pic>
          <p:nvPicPr>
            <p:cNvPr id="13" name="그림 12">
              <a:extLst>
                <a:ext uri="{FF2B5EF4-FFF2-40B4-BE49-F238E27FC236}">
                  <a16:creationId xmlns:a16="http://schemas.microsoft.com/office/drawing/2014/main" id="{FCD7E348-AE28-249C-4653-C37DEE08A1E5}"/>
                </a:ext>
              </a:extLst>
            </p:cNvPr>
            <p:cNvPicPr>
              <a:picLocks noChangeAspect="1"/>
            </p:cNvPicPr>
            <p:nvPr/>
          </p:nvPicPr>
          <p:blipFill>
            <a:blip r:embed="rId5"/>
            <a:stretch>
              <a:fillRect/>
            </a:stretch>
          </p:blipFill>
          <p:spPr>
            <a:xfrm>
              <a:off x="4932527" y="1292707"/>
              <a:ext cx="6906589" cy="2343477"/>
            </a:xfrm>
            <a:prstGeom prst="rect">
              <a:avLst/>
            </a:prstGeom>
          </p:spPr>
        </p:pic>
        <p:sp>
          <p:nvSpPr>
            <p:cNvPr id="14" name="TextBox 13">
              <a:extLst>
                <a:ext uri="{FF2B5EF4-FFF2-40B4-BE49-F238E27FC236}">
                  <a16:creationId xmlns:a16="http://schemas.microsoft.com/office/drawing/2014/main" id="{50DA6B7B-E35F-6379-02B2-B82198056FEF}"/>
                </a:ext>
              </a:extLst>
            </p:cNvPr>
            <p:cNvSpPr txBox="1"/>
            <p:nvPr/>
          </p:nvSpPr>
          <p:spPr>
            <a:xfrm>
              <a:off x="5968097" y="3434806"/>
              <a:ext cx="4835448" cy="646331"/>
            </a:xfrm>
            <a:prstGeom prst="rect">
              <a:avLst/>
            </a:prstGeom>
            <a:noFill/>
          </p:spPr>
          <p:txBody>
            <a:bodyPr wrap="square" rtlCol="0">
              <a:spAutoFit/>
            </a:bodyPr>
            <a:lstStyle/>
            <a:p>
              <a:r>
                <a:rPr lang="en-US" altLang="ko-KR" dirty="0">
                  <a:latin typeface="Times New Roman" panose="02020603050405020304" pitchFamily="18" charset="0"/>
                  <a:cs typeface="Times New Roman" panose="02020603050405020304" pitchFamily="18" charset="0"/>
                </a:rPr>
                <a:t>Figure:2 Comparison with other feature selection methods on ISOLET dataset</a:t>
              </a:r>
              <a:endParaRPr lang="ko-KR" altLang="en-US"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047841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A306A58-62C4-F339-2CA2-028019ECA1F9}"/>
              </a:ext>
            </a:extLst>
          </p:cNvPr>
          <p:cNvSpPr>
            <a:spLocks noGrp="1"/>
          </p:cNvSpPr>
          <p:nvPr>
            <p:ph type="title"/>
          </p:nvPr>
        </p:nvSpPr>
        <p:spPr/>
        <p:txBody>
          <a:bodyPr/>
          <a:lstStyle/>
          <a:p>
            <a:r>
              <a:rPr lang="en-US" altLang="ko-KR" dirty="0">
                <a:latin typeface="Times New Roman" panose="02020603050405020304" pitchFamily="18" charset="0"/>
                <a:cs typeface="Times New Roman" panose="02020603050405020304" pitchFamily="18" charset="0"/>
              </a:rPr>
              <a:t>Final Project</a:t>
            </a:r>
            <a:endParaRPr lang="ko-KR" alt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내용 개체 틀 3">
                <a:extLst>
                  <a:ext uri="{FF2B5EF4-FFF2-40B4-BE49-F238E27FC236}">
                    <a16:creationId xmlns:a16="http://schemas.microsoft.com/office/drawing/2014/main" id="{1A0FDB86-5881-970E-0D92-B067E616AA43}"/>
                  </a:ext>
                </a:extLst>
              </p:cNvPr>
              <p:cNvSpPr>
                <a:spLocks noGrp="1"/>
              </p:cNvSpPr>
              <p:nvPr>
                <p:ph idx="1"/>
              </p:nvPr>
            </p:nvSpPr>
            <p:spPr/>
            <p:txBody>
              <a:bodyPr/>
              <a:lstStyle/>
              <a:p>
                <a:r>
                  <a:rPr lang="en-US" altLang="ko-KR" dirty="0">
                    <a:latin typeface="Times New Roman" panose="02020603050405020304" pitchFamily="18" charset="0"/>
                    <a:cs typeface="Times New Roman" panose="02020603050405020304" pitchFamily="18" charset="0"/>
                  </a:rPr>
                  <a:t>Analysis of feature selection on classification network and figure out which features are important for classification with regularization term (</a:t>
                </a:r>
                <a14:m>
                  <m:oMath xmlns:m="http://schemas.openxmlformats.org/officeDocument/2006/math">
                    <m:sSub>
                      <m:sSubPr>
                        <m:ctrlPr>
                          <a:rPr lang="en-US" altLang="ko-KR" i="1" dirty="0" smtClean="0">
                            <a:latin typeface="Cambria Math" panose="02040503050406030204" pitchFamily="18" charset="0"/>
                            <a:cs typeface="Times New Roman" panose="02020603050405020304" pitchFamily="18" charset="0"/>
                          </a:rPr>
                        </m:ctrlPr>
                      </m:sSubPr>
                      <m:e>
                        <m:r>
                          <a:rPr lang="en-US" altLang="ko-KR" b="0" i="1" dirty="0" smtClean="0">
                            <a:latin typeface="Cambria Math" panose="02040503050406030204" pitchFamily="18" charset="0"/>
                            <a:cs typeface="Times New Roman" panose="02020603050405020304" pitchFamily="18" charset="0"/>
                          </a:rPr>
                          <m:t>𝑙</m:t>
                        </m:r>
                      </m:e>
                      <m:sub>
                        <m:r>
                          <a:rPr lang="en-US" altLang="ko-KR" b="0" i="1" dirty="0" smtClean="0">
                            <a:latin typeface="Cambria Math" panose="02040503050406030204" pitchFamily="18" charset="0"/>
                            <a:cs typeface="Times New Roman" panose="02020603050405020304" pitchFamily="18" charset="0"/>
                          </a:rPr>
                          <m:t>1</m:t>
                        </m:r>
                      </m:sub>
                    </m:sSub>
                  </m:oMath>
                </a14:m>
                <a:r>
                  <a:rPr lang="en-US" altLang="ko-KR"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altLang="ko-KR" i="1" dirty="0">
                            <a:latin typeface="Cambria Math" panose="02040503050406030204" pitchFamily="18" charset="0"/>
                            <a:cs typeface="Times New Roman" panose="02020603050405020304" pitchFamily="18" charset="0"/>
                          </a:rPr>
                        </m:ctrlPr>
                      </m:sSubPr>
                      <m:e>
                        <m:r>
                          <a:rPr lang="en-US" altLang="ko-KR" i="1" dirty="0">
                            <a:latin typeface="Cambria Math" panose="02040503050406030204" pitchFamily="18" charset="0"/>
                            <a:cs typeface="Times New Roman" panose="02020603050405020304" pitchFamily="18" charset="0"/>
                          </a:rPr>
                          <m:t>𝑙</m:t>
                        </m:r>
                      </m:e>
                      <m:sub>
                        <m:r>
                          <a:rPr lang="en-US" altLang="ko-KR" b="0" i="1" dirty="0" smtClean="0">
                            <a:latin typeface="Cambria Math" panose="02040503050406030204" pitchFamily="18" charset="0"/>
                            <a:cs typeface="Times New Roman" panose="02020603050405020304" pitchFamily="18" charset="0"/>
                          </a:rPr>
                          <m:t>2</m:t>
                        </m:r>
                      </m:sub>
                    </m:sSub>
                  </m:oMath>
                </a14:m>
                <a:r>
                  <a:rPr lang="en-US" altLang="ko-KR" dirty="0">
                    <a:latin typeface="Times New Roman" panose="02020603050405020304" pitchFamily="18" charset="0"/>
                    <a:cs typeface="Times New Roman" panose="02020603050405020304" pitchFamily="18" charset="0"/>
                  </a:rPr>
                  <a:t>)</a:t>
                </a:r>
              </a:p>
              <a:p>
                <a:r>
                  <a:rPr lang="en-US" altLang="ko-KR" dirty="0">
                    <a:latin typeface="Times New Roman" panose="02020603050405020304" pitchFamily="18" charset="0"/>
                    <a:cs typeface="Times New Roman" panose="02020603050405020304" pitchFamily="18" charset="0"/>
                  </a:rPr>
                  <a:t>Applying regularization term at the last layer of classification network, in particular, class activation map method can check which feature (channel) is important to classify such target category.</a:t>
                </a:r>
              </a:p>
            </p:txBody>
          </p:sp>
        </mc:Choice>
        <mc:Fallback xmlns="">
          <p:sp>
            <p:nvSpPr>
              <p:cNvPr id="4" name="내용 개체 틀 3">
                <a:extLst>
                  <a:ext uri="{FF2B5EF4-FFF2-40B4-BE49-F238E27FC236}">
                    <a16:creationId xmlns:a16="http://schemas.microsoft.com/office/drawing/2014/main" id="{1A0FDB86-5881-970E-0D92-B067E616AA43}"/>
                  </a:ext>
                </a:extLst>
              </p:cNvPr>
              <p:cNvSpPr>
                <a:spLocks noGrp="1" noRot="1" noChangeAspect="1" noMove="1" noResize="1" noEditPoints="1" noAdjustHandles="1" noChangeArrowheads="1" noChangeShapeType="1" noTextEdit="1"/>
              </p:cNvSpPr>
              <p:nvPr>
                <p:ph idx="1"/>
              </p:nvPr>
            </p:nvSpPr>
            <p:spPr>
              <a:blipFill>
                <a:blip r:embed="rId3"/>
                <a:stretch>
                  <a:fillRect l="-1043" t="-2381" r="-1797"/>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2726765683"/>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3720</TotalTime>
  <Words>966</Words>
  <Application>Microsoft Office PowerPoint</Application>
  <PresentationFormat>와이드스크린</PresentationFormat>
  <Paragraphs>79</Paragraphs>
  <Slides>10</Slides>
  <Notes>9</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10</vt:i4>
      </vt:variant>
    </vt:vector>
  </HeadingPairs>
  <TitlesOfParts>
    <vt:vector size="15" baseType="lpstr">
      <vt:lpstr>맑은 고딕</vt:lpstr>
      <vt:lpstr>Arial</vt:lpstr>
      <vt:lpstr>Cambria Math</vt:lpstr>
      <vt:lpstr>Times New Roman</vt:lpstr>
      <vt:lpstr>Office 테마</vt:lpstr>
      <vt:lpstr>LassoNet: Neural Network with Feature Sparsity (AISTATS 2021)</vt:lpstr>
      <vt:lpstr>Introduction</vt:lpstr>
      <vt:lpstr>Method</vt:lpstr>
      <vt:lpstr>Method</vt:lpstr>
      <vt:lpstr>Method</vt:lpstr>
      <vt:lpstr>Method</vt:lpstr>
      <vt:lpstr>Method</vt:lpstr>
      <vt:lpstr>Results</vt:lpstr>
      <vt:lpstr>Final Project</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LassoNet: Neural Network with Feature Sparsity</dc:title>
  <dc:creator>서진환(인공지능대학원)</dc:creator>
  <cp:lastModifiedBy>서진환(인공지능대학원)</cp:lastModifiedBy>
  <cp:revision>4</cp:revision>
  <dcterms:created xsi:type="dcterms:W3CDTF">2022-05-10T17:29:08Z</dcterms:created>
  <dcterms:modified xsi:type="dcterms:W3CDTF">2022-05-18T01:48:07Z</dcterms:modified>
</cp:coreProperties>
</file>